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40"/>
  </p:notesMasterIdLst>
  <p:handoutMasterIdLst>
    <p:handoutMasterId r:id="rId41"/>
  </p:handoutMasterIdLst>
  <p:sldIdLst>
    <p:sldId id="256" r:id="rId2"/>
    <p:sldId id="488" r:id="rId3"/>
    <p:sldId id="274" r:id="rId4"/>
    <p:sldId id="275" r:id="rId5"/>
    <p:sldId id="276" r:id="rId6"/>
    <p:sldId id="293" r:id="rId7"/>
    <p:sldId id="294" r:id="rId8"/>
    <p:sldId id="278" r:id="rId9"/>
    <p:sldId id="291" r:id="rId10"/>
    <p:sldId id="295" r:id="rId11"/>
    <p:sldId id="279" r:id="rId12"/>
    <p:sldId id="292" r:id="rId13"/>
    <p:sldId id="280" r:id="rId14"/>
    <p:sldId id="297" r:id="rId15"/>
    <p:sldId id="296" r:id="rId16"/>
    <p:sldId id="281" r:id="rId17"/>
    <p:sldId id="282" r:id="rId18"/>
    <p:sldId id="302" r:id="rId19"/>
    <p:sldId id="283" r:id="rId20"/>
    <p:sldId id="284" r:id="rId21"/>
    <p:sldId id="285" r:id="rId22"/>
    <p:sldId id="286" r:id="rId23"/>
    <p:sldId id="299" r:id="rId24"/>
    <p:sldId id="300" r:id="rId25"/>
    <p:sldId id="287" r:id="rId26"/>
    <p:sldId id="288" r:id="rId27"/>
    <p:sldId id="298" r:id="rId28"/>
    <p:sldId id="289" r:id="rId29"/>
    <p:sldId id="301" r:id="rId30"/>
    <p:sldId id="303" r:id="rId31"/>
    <p:sldId id="290" r:id="rId32"/>
    <p:sldId id="755" r:id="rId33"/>
    <p:sldId id="795" r:id="rId34"/>
    <p:sldId id="757" r:id="rId35"/>
    <p:sldId id="796" r:id="rId36"/>
    <p:sldId id="759" r:id="rId37"/>
    <p:sldId id="760" r:id="rId38"/>
    <p:sldId id="273" r:id="rId39"/>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376" autoAdjust="0"/>
  </p:normalViewPr>
  <p:slideViewPr>
    <p:cSldViewPr snapToGrid="0" showGuides="1">
      <p:cViewPr varScale="1">
        <p:scale>
          <a:sx n="71" d="100"/>
          <a:sy n="71" d="100"/>
        </p:scale>
        <p:origin x="1974" y="54"/>
      </p:cViewPr>
      <p:guideLst>
        <p:guide orient="horz" pos="2160"/>
        <p:guide pos="384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D38590-CBFD-49B4-83CC-96EFA58CD9B5}"/>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8F3CEE-A2F3-4FDC-8CB4-8FC801164BD1}"/>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A4AC07AF-5EFD-45F0-A05C-4366A2121B34}" type="datetimeFigureOut">
              <a:rPr lang="en-US" smtClean="0"/>
              <a:t>5/9/2022</a:t>
            </a:fld>
            <a:endParaRPr lang="en-US"/>
          </a:p>
        </p:txBody>
      </p:sp>
      <p:sp>
        <p:nvSpPr>
          <p:cNvPr id="4" name="Footer Placeholder 3">
            <a:extLst>
              <a:ext uri="{FF2B5EF4-FFF2-40B4-BE49-F238E27FC236}">
                <a16:creationId xmlns:a16="http://schemas.microsoft.com/office/drawing/2014/main" id="{97D8E5A7-E4D0-4BAB-AD32-33502163A506}"/>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9F336E-CE1F-4346-AAB2-E61347CFD38A}"/>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64CA3B19-B21A-491B-9746-8F7DC83FBA29}" type="slidenum">
              <a:rPr lang="en-US" smtClean="0"/>
              <a:t>‹#›</a:t>
            </a:fld>
            <a:endParaRPr lang="en-US"/>
          </a:p>
        </p:txBody>
      </p:sp>
    </p:spTree>
    <p:extLst>
      <p:ext uri="{BB962C8B-B14F-4D97-AF65-F5344CB8AC3E}">
        <p14:creationId xmlns:p14="http://schemas.microsoft.com/office/powerpoint/2010/main" val="412422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CB4EB12E-E7A2-495C-9739-A0D901B1F4D6}" type="datetimeFigureOut">
              <a:rPr lang="en-US" smtClean="0"/>
              <a:t>5/9/2022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8D78E638-BCF5-4A47-8E6C-03714E3FC096}" type="slidenum">
              <a:rPr lang="en-US" smtClean="0"/>
              <a:t>‹#›</a:t>
            </a:fld>
            <a:endParaRPr lang="en-US"/>
          </a:p>
        </p:txBody>
      </p:sp>
    </p:spTree>
    <p:extLst>
      <p:ext uri="{BB962C8B-B14F-4D97-AF65-F5344CB8AC3E}">
        <p14:creationId xmlns:p14="http://schemas.microsoft.com/office/powerpoint/2010/main" val="293247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am so glad to be here with you this afternoon to share on the topic of “Personal Skills for Professional Success.” I hope that this can be a productive time together and one that you will leave with a little more information than you came with today. I am providing you with a copy of the slides so that you can relax and enjoy this interactive presentation. Feel free to ask questions along the way or interject as we share together using the Comment feature.</a:t>
            </a:r>
          </a:p>
          <a:p>
            <a:endParaRPr lang="en-US" dirty="0"/>
          </a:p>
          <a:p>
            <a:r>
              <a:rPr lang="en-US" dirty="0"/>
              <a:t>Allow for group to briefly introduce themselves. Name, Department/Role, Etc. (if time allows). </a:t>
            </a:r>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a:t>
            </a:fld>
            <a:endParaRPr lang="en-US"/>
          </a:p>
        </p:txBody>
      </p:sp>
    </p:spTree>
    <p:extLst>
      <p:ext uri="{BB962C8B-B14F-4D97-AF65-F5344CB8AC3E}">
        <p14:creationId xmlns:p14="http://schemas.microsoft.com/office/powerpoint/2010/main" val="71501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seems like it goes without saying, but you would be surprised-</a:t>
            </a:r>
          </a:p>
          <a:p>
            <a:endParaRPr lang="en-US" dirty="0"/>
          </a:p>
          <a:p>
            <a:r>
              <a:rPr lang="en-US" dirty="0"/>
              <a:t>It is important to present your best self in the workplace. Your words, nonverbals and actions reflect on you. </a:t>
            </a:r>
          </a:p>
          <a:p>
            <a:endParaRPr lang="en-US" dirty="0"/>
          </a:p>
          <a:p>
            <a:r>
              <a:rPr lang="en-US" dirty="0"/>
              <a:t>Keep language appropriate</a:t>
            </a:r>
          </a:p>
          <a:p>
            <a:r>
              <a:rPr lang="en-US" dirty="0"/>
              <a:t>Avoid swearing</a:t>
            </a:r>
          </a:p>
          <a:p>
            <a:r>
              <a:rPr lang="en-US" dirty="0"/>
              <a:t>Be positive- negativity is contagious</a:t>
            </a:r>
          </a:p>
          <a:p>
            <a:r>
              <a:rPr lang="en-US" dirty="0"/>
              <a:t>Focus on your own behavior- you cannot control others. </a:t>
            </a:r>
          </a:p>
          <a:p>
            <a:r>
              <a:rPr lang="en-US" dirty="0"/>
              <a:t>Always remember the Golden Rule- treat others as you would like to be treated. </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10</a:t>
            </a:fld>
            <a:endParaRPr lang="en-US"/>
          </a:p>
        </p:txBody>
      </p:sp>
    </p:spTree>
    <p:extLst>
      <p:ext uri="{BB962C8B-B14F-4D97-AF65-F5344CB8AC3E}">
        <p14:creationId xmlns:p14="http://schemas.microsoft.com/office/powerpoint/2010/main" val="186331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has definitely contributed to being more efficient, especially in terms of communication. The challenge is making sure that efficiency doesn’t come at the cost of professionalism. It is important to make sure that we treat electronic communications, in particular, with the same level of seriousness and professionalism that we treat our face-to-face communication. The next slide provides some pointers to keeping electronic communications professional. </a:t>
            </a:r>
          </a:p>
        </p:txBody>
      </p:sp>
      <p:sp>
        <p:nvSpPr>
          <p:cNvPr id="4" name="Slide Number Placeholder 3"/>
          <p:cNvSpPr>
            <a:spLocks noGrp="1"/>
          </p:cNvSpPr>
          <p:nvPr>
            <p:ph type="sldNum" sz="quarter" idx="10"/>
          </p:nvPr>
        </p:nvSpPr>
        <p:spPr/>
        <p:txBody>
          <a:bodyPr/>
          <a:lstStyle/>
          <a:p>
            <a:fld id="{8D78E638-BCF5-4A47-8E6C-03714E3FC096}" type="slidenum">
              <a:rPr lang="en-US" smtClean="0"/>
              <a:t>11</a:t>
            </a:fld>
            <a:endParaRPr lang="en-US"/>
          </a:p>
        </p:txBody>
      </p:sp>
    </p:spTree>
    <p:extLst>
      <p:ext uri="{BB962C8B-B14F-4D97-AF65-F5344CB8AC3E}">
        <p14:creationId xmlns:p14="http://schemas.microsoft.com/office/powerpoint/2010/main" val="2758720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Reread your email before it goes out</a:t>
            </a:r>
            <a:r>
              <a:rPr lang="en-US" dirty="0"/>
              <a:t>. Make sure the communication you are sending reflects what you want it to. Spell checker won't catch everything. </a:t>
            </a:r>
          </a:p>
          <a:p>
            <a:pPr eaLnBrk="1" hangingPunct="1"/>
            <a:r>
              <a:rPr lang="en-US" b="1" dirty="0"/>
              <a:t>Do not use all CAPS in your emails</a:t>
            </a:r>
            <a:r>
              <a:rPr lang="en-US" dirty="0"/>
              <a:t>. This is perceived as yelling in the digital world. If you need to do emphasis on something, use bold or italics on the points you want to emphasize. </a:t>
            </a:r>
          </a:p>
          <a:p>
            <a:pPr eaLnBrk="1" hangingPunct="1"/>
            <a:r>
              <a:rPr lang="en-US" b="1" dirty="0"/>
              <a:t>If you are sending an email with an attachment, make mention of it in the body of the email. </a:t>
            </a:r>
            <a:r>
              <a:rPr lang="en-US" dirty="0"/>
              <a:t>Write in the email that you are sending a report or spreadsheet so that the reader knows there is more to the email than just the text. </a:t>
            </a:r>
          </a:p>
          <a:p>
            <a:pPr eaLnBrk="1" hangingPunct="1"/>
            <a:r>
              <a:rPr lang="en-US" b="1" dirty="0"/>
              <a:t>Avoid abbreviations in your emails</a:t>
            </a:r>
            <a:r>
              <a:rPr lang="en-US" dirty="0"/>
              <a:t>. If you use abbreviations, you are assuming that the reader knows what they stand for. They may not be familiar with what the abbreviation means and the message you wanted to convey will get lost as a result. </a:t>
            </a:r>
          </a:p>
          <a:p>
            <a:pPr eaLnBrk="1" hangingPunct="1"/>
            <a:r>
              <a:rPr lang="en-US" b="1" dirty="0"/>
              <a:t>Use proper punctuation and start a new line for a new paragraph</a:t>
            </a:r>
            <a:r>
              <a:rPr lang="en-US" dirty="0"/>
              <a:t>. When you poorly punctuate an email, recipients will automatically think you are uneducated. </a:t>
            </a:r>
            <a:r>
              <a:rPr lang="en-US" b="1" dirty="0"/>
              <a:t>You do not want people to think that about you. </a:t>
            </a:r>
            <a:endParaRPr lang="en-US" dirty="0"/>
          </a:p>
          <a:p>
            <a:pPr eaLnBrk="1" hangingPunct="1"/>
            <a:r>
              <a:rPr lang="en-US" b="1" dirty="0"/>
              <a:t>Be concise and to the point</a:t>
            </a:r>
            <a:r>
              <a:rPr lang="en-US" dirty="0"/>
              <a:t>. No one wants to read a novel on an email. They just want the facts. </a:t>
            </a:r>
          </a:p>
          <a:p>
            <a:pPr eaLnBrk="1" hangingPunct="1"/>
            <a:r>
              <a:rPr lang="en-US" b="1" dirty="0"/>
              <a:t>Reply to messages as soon as possible</a:t>
            </a:r>
            <a:r>
              <a:rPr lang="en-US" dirty="0"/>
              <a:t>. You do not want to have the reputation of not getting back to people. The unintended message you send people when you do not reply is that they are not important to you, or that you do not care. </a:t>
            </a:r>
          </a:p>
          <a:p>
            <a:pPr eaLnBrk="1" hangingPunct="1">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12</a:t>
            </a:fld>
            <a:endParaRPr lang="en-US"/>
          </a:p>
        </p:txBody>
      </p:sp>
    </p:spTree>
    <p:extLst>
      <p:ext uri="{BB962C8B-B14F-4D97-AF65-F5344CB8AC3E}">
        <p14:creationId xmlns:p14="http://schemas.microsoft.com/office/powerpoint/2010/main" val="181619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that can remain calm during stressful situations – wait, do you have any stressful situations in your workplace? – will definitely stand out. </a:t>
            </a:r>
          </a:p>
          <a:p>
            <a:endParaRPr lang="en-US" dirty="0"/>
          </a:p>
          <a:p>
            <a:r>
              <a:rPr lang="en-US" dirty="0"/>
              <a:t>The ability to remain calm and collected, rather than lashing out and/or reacting to situations is a priceless (and often rare) commodity. </a:t>
            </a:r>
          </a:p>
          <a:p>
            <a:endParaRPr lang="en-US" dirty="0"/>
          </a:p>
          <a:p>
            <a:r>
              <a:rPr lang="en-US" dirty="0"/>
              <a:t>If this does not come naturally to you, it would be worth investing in a little practice at stress management techniques and meditation. These will allow you to be more in control of yourself and the situation when stressful situations arise. If you can do this effectively, it will not go unnoticed. </a:t>
            </a:r>
          </a:p>
          <a:p>
            <a:endParaRPr lang="en-US" dirty="0"/>
          </a:p>
          <a:p>
            <a:r>
              <a:rPr lang="en-US" dirty="0"/>
              <a:t>Some techniques include: controlled breathing, meditation, monitoring your own physical reactions to counter them before situations might escalate and practicing a pause before responding.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 our Resources Slide (#28), there is a great book called, “The Relaxation &amp; Stress Reduction Workbook ” by Davis, Eshelman &amp; McKay. It offers simple, concise step-by-step directions for minimizing stress reactions in your life.  </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13</a:t>
            </a:fld>
            <a:endParaRPr lang="en-US"/>
          </a:p>
        </p:txBody>
      </p:sp>
    </p:spTree>
    <p:extLst>
      <p:ext uri="{BB962C8B-B14F-4D97-AF65-F5344CB8AC3E}">
        <p14:creationId xmlns:p14="http://schemas.microsoft.com/office/powerpoint/2010/main" val="1978716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workforce, it is important that you be able to get along with your co-workers. </a:t>
            </a:r>
          </a:p>
          <a:p>
            <a:r>
              <a:rPr lang="en-US" dirty="0"/>
              <a:t>We often can work in stressful situations with tight deadlines, and coming together as a team is important. </a:t>
            </a:r>
          </a:p>
          <a:p>
            <a:endParaRPr lang="en-US" dirty="0"/>
          </a:p>
          <a:p>
            <a:r>
              <a:rPr lang="en-US" dirty="0"/>
              <a:t>The first step in developing you ability to work with a variety of personalities is realizing that fact that everyone is unique.</a:t>
            </a:r>
          </a:p>
          <a:p>
            <a:r>
              <a:rPr lang="en-US" dirty="0"/>
              <a:t>Each person in the workforce has a unique personality that has been shaped by their life experiences. </a:t>
            </a:r>
          </a:p>
          <a:p>
            <a:endParaRPr lang="en-US" dirty="0"/>
          </a:p>
          <a:p>
            <a:r>
              <a:rPr lang="en-US" dirty="0"/>
              <a:t>Some may be introverts, others extroverts.</a:t>
            </a:r>
          </a:p>
          <a:p>
            <a:endParaRPr lang="en-US" dirty="0"/>
          </a:p>
          <a:p>
            <a:r>
              <a:rPr lang="en-US" dirty="0"/>
              <a:t>Some may process information verbally, others are more visual and need to see  things to understand fully. </a:t>
            </a:r>
          </a:p>
          <a:p>
            <a:endParaRPr lang="en-US" dirty="0"/>
          </a:p>
          <a:p>
            <a:r>
              <a:rPr lang="en-US" dirty="0"/>
              <a:t>The important part is knowing that each brings a unique value to the workplace and understanding how to work together.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14</a:t>
            </a:fld>
            <a:endParaRPr lang="en-US"/>
          </a:p>
        </p:txBody>
      </p:sp>
    </p:spTree>
    <p:extLst>
      <p:ext uri="{BB962C8B-B14F-4D97-AF65-F5344CB8AC3E}">
        <p14:creationId xmlns:p14="http://schemas.microsoft.com/office/powerpoint/2010/main" val="4104111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Debate is an essential skill for a leader. Great leaders know that they need to be open to others ideas– even when those ideas differ from their own.</a:t>
            </a:r>
          </a:p>
          <a:p>
            <a:endParaRPr lang="en-US" dirty="0"/>
          </a:p>
          <a:p>
            <a:r>
              <a:rPr lang="en-US" dirty="0"/>
              <a:t>Being open to discussing divergent ideas in a healthy and productive way is a great skill to develop.</a:t>
            </a:r>
          </a:p>
          <a:p>
            <a:endParaRPr lang="en-US" dirty="0"/>
          </a:p>
          <a:p>
            <a:r>
              <a:rPr lang="en-US" dirty="0"/>
              <a:t>Here are some pointers:</a:t>
            </a:r>
          </a:p>
          <a:p>
            <a:endParaRPr lang="en-US" dirty="0"/>
          </a:p>
          <a:p>
            <a:r>
              <a:rPr lang="en-US" dirty="0"/>
              <a:t>Seek middle ground. Avoid black or whit, my way or the highway thinking. Most of the time a better solution is somewhere in the middle- on common ground.</a:t>
            </a:r>
          </a:p>
          <a:p>
            <a:endParaRPr lang="en-US" dirty="0"/>
          </a:p>
          <a:p>
            <a:r>
              <a:rPr lang="en-US" dirty="0"/>
              <a:t>Keep it civil- Moderating your tone and volume is helpful. Generally the other will mimic it and do the same. </a:t>
            </a:r>
          </a:p>
          <a:p>
            <a:endParaRPr lang="en-US" dirty="0"/>
          </a:p>
          <a:p>
            <a:r>
              <a:rPr lang="en-US" dirty="0"/>
              <a:t>Keep calm and avoid making it personal .</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15</a:t>
            </a:fld>
            <a:endParaRPr lang="en-US"/>
          </a:p>
        </p:txBody>
      </p:sp>
    </p:spTree>
    <p:extLst>
      <p:ext uri="{BB962C8B-B14F-4D97-AF65-F5344CB8AC3E}">
        <p14:creationId xmlns:p14="http://schemas.microsoft.com/office/powerpoint/2010/main" val="154580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have a high level of self-awareness. In a world that moves so quickly, often we do not have or make the time for self-reflection. However, it is important to stop and take time for self-reflection if we are going to live intentional lives. </a:t>
            </a:r>
          </a:p>
          <a:p>
            <a:endParaRPr lang="en-US" dirty="0"/>
          </a:p>
          <a:p>
            <a:r>
              <a:rPr lang="en-US" dirty="0"/>
              <a:t>One activity that you will most likely benefit from is stopping to take an inventory of your personal ethics. The next slide has some prompts that will help you create your personal ethics statement. </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16</a:t>
            </a:fld>
            <a:endParaRPr lang="en-US"/>
          </a:p>
        </p:txBody>
      </p:sp>
    </p:spTree>
    <p:extLst>
      <p:ext uri="{BB962C8B-B14F-4D97-AF65-F5344CB8AC3E}">
        <p14:creationId xmlns:p14="http://schemas.microsoft.com/office/powerpoint/2010/main" val="4076323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begin to consider what your personal ethics statement might be, here are some questions to get you thinking…</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17</a:t>
            </a:fld>
            <a:endParaRPr lang="en-US"/>
          </a:p>
        </p:txBody>
      </p:sp>
    </p:spTree>
    <p:extLst>
      <p:ext uri="{BB962C8B-B14F-4D97-AF65-F5344CB8AC3E}">
        <p14:creationId xmlns:p14="http://schemas.microsoft.com/office/powerpoint/2010/main" val="2267217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THOUGHT EXERCISE: What Do You Value? Handout </a:t>
            </a:r>
          </a:p>
          <a:p>
            <a:r>
              <a:rPr lang="en-US" dirty="0"/>
              <a:t>Here is a list of over 50 words that describe personal values that one might hold. Take a few minutes to look over the list and see which of these words speak to your personal ethics and values. Which do you try to live out and hold yourself accountable to? </a:t>
            </a:r>
          </a:p>
          <a:p>
            <a:endParaRPr lang="en-US" dirty="0"/>
          </a:p>
          <a:p>
            <a:r>
              <a:rPr lang="en-US" dirty="0"/>
              <a:t>Your personal ethics are different from your professional ethics but they both inform one another. Your personal ethics are shaped by your life experiences, mentors, and education. Your professional ethics are often shaped by the same factors, but are also influenced by the corporate culture in which you work. </a:t>
            </a:r>
          </a:p>
          <a:p>
            <a:endParaRPr lang="en-US" dirty="0"/>
          </a:p>
          <a:p>
            <a:r>
              <a:rPr lang="en-US" dirty="0"/>
              <a:t>https://carleton.ca/mentoring/wp-content/uploads/Values-Assessment-Community-College-of-Vermont.pdf</a:t>
            </a:r>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18</a:t>
            </a:fld>
            <a:endParaRPr lang="en-US"/>
          </a:p>
        </p:txBody>
      </p:sp>
    </p:spTree>
    <p:extLst>
      <p:ext uri="{BB962C8B-B14F-4D97-AF65-F5344CB8AC3E}">
        <p14:creationId xmlns:p14="http://schemas.microsoft.com/office/powerpoint/2010/main" val="654527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dirty="0"/>
              <a:t>One of the best people skills is to be genuine. Show that you are human and care about others. I feel like that some find it challenging to balance healthy boundaries and showing appropriate empathy in the workplace. The reality is that we are at work more than we are at home during the week when you subtract our sleep time. Our work family should be important to us. We celebrate life’s joys together and comfort each other during life’s challenges.  Everyone wants to work in an environment in which people care about one another. </a:t>
            </a:r>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19</a:t>
            </a:fld>
            <a:endParaRPr lang="en-US"/>
          </a:p>
        </p:txBody>
      </p:sp>
    </p:spTree>
    <p:extLst>
      <p:ext uri="{BB962C8B-B14F-4D97-AF65-F5344CB8AC3E}">
        <p14:creationId xmlns:p14="http://schemas.microsoft.com/office/powerpoint/2010/main" val="85428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a:p>
        </p:txBody>
      </p:sp>
    </p:spTree>
    <p:extLst>
      <p:ext uri="{BB962C8B-B14F-4D97-AF65-F5344CB8AC3E}">
        <p14:creationId xmlns:p14="http://schemas.microsoft.com/office/powerpoint/2010/main" val="239557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quotes that capture the importance of demonstrating KINDNESS in the workplace-</a:t>
            </a:r>
          </a:p>
          <a:p>
            <a:endParaRPr lang="en-US" dirty="0"/>
          </a:p>
          <a:p>
            <a:r>
              <a:rPr lang="en-US" dirty="0"/>
              <a:t>“No act of kindness, no matter how small, is ever wasted.” –Aesop</a:t>
            </a:r>
            <a:br>
              <a:rPr lang="en-US" dirty="0"/>
            </a:br>
            <a:endParaRPr lang="en-US" dirty="0"/>
          </a:p>
          <a:p>
            <a:r>
              <a:rPr lang="en-US" dirty="0"/>
              <a:t>“Offer support, sympathy and feedback in your daily business life. It will bring you positive emotional returns– part of “corporate karma.”   –Lynn Taylor (author)</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20</a:t>
            </a:fld>
            <a:endParaRPr lang="en-US"/>
          </a:p>
        </p:txBody>
      </p:sp>
    </p:spTree>
    <p:extLst>
      <p:ext uri="{BB962C8B-B14F-4D97-AF65-F5344CB8AC3E}">
        <p14:creationId xmlns:p14="http://schemas.microsoft.com/office/powerpoint/2010/main" val="2888183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life, those who are able to adapt to the situation at hand come across as more competent and seem to have less stress. </a:t>
            </a:r>
          </a:p>
          <a:p>
            <a:endParaRPr lang="en-US" dirty="0"/>
          </a:p>
          <a:p>
            <a:r>
              <a:rPr lang="en-US" dirty="0"/>
              <a:t>Knowing that no two situations or interactions are the same is important. </a:t>
            </a:r>
          </a:p>
          <a:p>
            <a:endParaRPr lang="en-US" dirty="0"/>
          </a:p>
          <a:p>
            <a:r>
              <a:rPr lang="en-US" dirty="0"/>
              <a:t>The maxim, “It is what it is,” allows us to face the situation at hand from a position of calm and confidence– as opposed to one of rigidity, expecting the situation to change on it’s own. </a:t>
            </a:r>
          </a:p>
          <a:p>
            <a:endParaRPr lang="en-US" dirty="0"/>
          </a:p>
          <a:p>
            <a:r>
              <a:rPr lang="en-US" dirty="0"/>
              <a:t>By being flexible, we do not exhaust precious resources and energy coming to that realization. Instead we can get to work dealing with the situation.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21</a:t>
            </a:fld>
            <a:endParaRPr lang="en-US"/>
          </a:p>
        </p:txBody>
      </p:sp>
    </p:spTree>
    <p:extLst>
      <p:ext uri="{BB962C8B-B14F-4D97-AF65-F5344CB8AC3E}">
        <p14:creationId xmlns:p14="http://schemas.microsoft.com/office/powerpoint/2010/main" val="1500516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be another point that seems obvious, but it is not always commonplace. Everyone can think of examples of people that we have experienced in our careers that are either really good at this or really bad. </a:t>
            </a:r>
          </a:p>
          <a:p>
            <a:endParaRPr lang="en-US" dirty="0"/>
          </a:p>
          <a:p>
            <a:r>
              <a:rPr lang="en-US" dirty="0"/>
              <a:t>Using “Please” and “Thank You” goes a long way! </a:t>
            </a:r>
          </a:p>
          <a:p>
            <a:endParaRPr lang="en-US" dirty="0"/>
          </a:p>
          <a:p>
            <a:r>
              <a:rPr lang="en-US" dirty="0"/>
              <a:t>Using good manners is a reflection of your character and values. It creates an atmosphere of respect in the workplace. The flip side of that is that those that deal with coworkers who display bad manners on a consistent basis are less likely to be fully engaged and willing to commit themselves fully to projects. They do not feel valued and it can create a climate of poor morale.</a:t>
            </a:r>
          </a:p>
          <a:p>
            <a:endParaRPr lang="en-US" dirty="0"/>
          </a:p>
          <a:p>
            <a:r>
              <a:rPr lang="en-US" b="1" dirty="0"/>
              <a:t>On our Resources Slide (#28), there is a great book called, The Etiquette Advantage in Business” by Peggy and Peter Post (Grandchildren of the famous etiquette guru Emily Post) </a:t>
            </a:r>
          </a:p>
        </p:txBody>
      </p:sp>
      <p:sp>
        <p:nvSpPr>
          <p:cNvPr id="4" name="Slide Number Placeholder 3"/>
          <p:cNvSpPr>
            <a:spLocks noGrp="1"/>
          </p:cNvSpPr>
          <p:nvPr>
            <p:ph type="sldNum" sz="quarter" idx="10"/>
          </p:nvPr>
        </p:nvSpPr>
        <p:spPr/>
        <p:txBody>
          <a:bodyPr/>
          <a:lstStyle/>
          <a:p>
            <a:fld id="{8D78E638-BCF5-4A47-8E6C-03714E3FC096}" type="slidenum">
              <a:rPr lang="en-US" smtClean="0"/>
              <a:t>22</a:t>
            </a:fld>
            <a:endParaRPr lang="en-US"/>
          </a:p>
        </p:txBody>
      </p:sp>
    </p:spTree>
    <p:extLst>
      <p:ext uri="{BB962C8B-B14F-4D97-AF65-F5344CB8AC3E}">
        <p14:creationId xmlns:p14="http://schemas.microsoft.com/office/powerpoint/2010/main" val="4107095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23</a:t>
            </a:fld>
            <a:endParaRPr lang="en-US"/>
          </a:p>
        </p:txBody>
      </p:sp>
    </p:spTree>
    <p:extLst>
      <p:ext uri="{BB962C8B-B14F-4D97-AF65-F5344CB8AC3E}">
        <p14:creationId xmlns:p14="http://schemas.microsoft.com/office/powerpoint/2010/main" val="3350854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24</a:t>
            </a:fld>
            <a:endParaRPr lang="en-US"/>
          </a:p>
        </p:txBody>
      </p:sp>
    </p:spTree>
    <p:extLst>
      <p:ext uri="{BB962C8B-B14F-4D97-AF65-F5344CB8AC3E}">
        <p14:creationId xmlns:p14="http://schemas.microsoft.com/office/powerpoint/2010/main" val="2621466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Trustworthiness is an invaluable asset on any team. It lets those around you and your superiors know that you can be trusted with a  task. </a:t>
            </a:r>
          </a:p>
          <a:p>
            <a:r>
              <a:rPr lang="en-US" dirty="0"/>
              <a:t>It conveys to the team that you are dependable and can be counted on.</a:t>
            </a:r>
          </a:p>
          <a:p>
            <a:endParaRPr lang="en-US" dirty="0"/>
          </a:p>
          <a:p>
            <a:r>
              <a:rPr lang="en-US" dirty="0"/>
              <a:t>Integrity is one of the principles of success in any field. </a:t>
            </a:r>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25</a:t>
            </a:fld>
            <a:endParaRPr lang="en-US"/>
          </a:p>
        </p:txBody>
      </p:sp>
    </p:spTree>
    <p:extLst>
      <p:ext uri="{BB962C8B-B14F-4D97-AF65-F5344CB8AC3E}">
        <p14:creationId xmlns:p14="http://schemas.microsoft.com/office/powerpoint/2010/main" val="229189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like to be around people that are upbeat and positive. Attitudes are contagious. Whether it is co-workers or supervisors, those around you feed off of your energy and attitude. </a:t>
            </a:r>
          </a:p>
          <a:p>
            <a:r>
              <a:rPr lang="en-US" dirty="0"/>
              <a:t>Being excited about the work you do is important.</a:t>
            </a:r>
          </a:p>
        </p:txBody>
      </p:sp>
      <p:sp>
        <p:nvSpPr>
          <p:cNvPr id="4" name="Slide Number Placeholder 3"/>
          <p:cNvSpPr>
            <a:spLocks noGrp="1"/>
          </p:cNvSpPr>
          <p:nvPr>
            <p:ph type="sldNum" sz="quarter" idx="10"/>
          </p:nvPr>
        </p:nvSpPr>
        <p:spPr/>
        <p:txBody>
          <a:bodyPr/>
          <a:lstStyle/>
          <a:p>
            <a:fld id="{8D78E638-BCF5-4A47-8E6C-03714E3FC096}" type="slidenum">
              <a:rPr lang="en-US" smtClean="0"/>
              <a:t>26</a:t>
            </a:fld>
            <a:endParaRPr lang="en-US"/>
          </a:p>
        </p:txBody>
      </p:sp>
    </p:spTree>
    <p:extLst>
      <p:ext uri="{BB962C8B-B14F-4D97-AF65-F5344CB8AC3E}">
        <p14:creationId xmlns:p14="http://schemas.microsoft.com/office/powerpoint/2010/main" val="13028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have that entrepreneurial spirit and are able to see a project as a challenge. Those that can marshal the resources to tackle a project and complete it successfully by a specific deadline will stand out. They will show that they have the skills to make things happen. </a:t>
            </a:r>
          </a:p>
          <a:p>
            <a:endParaRPr lang="en-US" dirty="0"/>
          </a:p>
          <a:p>
            <a:r>
              <a:rPr lang="en-US" dirty="0"/>
              <a:t>Self-starters do not need </a:t>
            </a:r>
          </a:p>
        </p:txBody>
      </p:sp>
      <p:sp>
        <p:nvSpPr>
          <p:cNvPr id="4" name="Slide Number Placeholder 3"/>
          <p:cNvSpPr>
            <a:spLocks noGrp="1"/>
          </p:cNvSpPr>
          <p:nvPr>
            <p:ph type="sldNum" sz="quarter" idx="10"/>
          </p:nvPr>
        </p:nvSpPr>
        <p:spPr/>
        <p:txBody>
          <a:bodyPr/>
          <a:lstStyle/>
          <a:p>
            <a:fld id="{8D78E638-BCF5-4A47-8E6C-03714E3FC096}" type="slidenum">
              <a:rPr lang="en-US" smtClean="0"/>
              <a:t>27</a:t>
            </a:fld>
            <a:endParaRPr lang="en-US"/>
          </a:p>
        </p:txBody>
      </p:sp>
    </p:spTree>
    <p:extLst>
      <p:ext uri="{BB962C8B-B14F-4D97-AF65-F5344CB8AC3E}">
        <p14:creationId xmlns:p14="http://schemas.microsoft.com/office/powerpoint/2010/main" val="3840461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28</a:t>
            </a:fld>
            <a:endParaRPr lang="en-US"/>
          </a:p>
        </p:txBody>
      </p:sp>
    </p:spTree>
    <p:extLst>
      <p:ext uri="{BB962C8B-B14F-4D97-AF65-F5344CB8AC3E}">
        <p14:creationId xmlns:p14="http://schemas.microsoft.com/office/powerpoint/2010/main" val="3777813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29</a:t>
            </a:fld>
            <a:endParaRPr lang="en-US"/>
          </a:p>
        </p:txBody>
      </p:sp>
    </p:spTree>
    <p:extLst>
      <p:ext uri="{BB962C8B-B14F-4D97-AF65-F5344CB8AC3E}">
        <p14:creationId xmlns:p14="http://schemas.microsoft.com/office/powerpoint/2010/main" val="1411883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dirty="0"/>
              <a:t>Let’s take a look at some of the highlights that we are going to discuss today- review the Objectives. We will look at  personal skills for professional success and conclude with  practical take-aways and next steps.</a:t>
            </a:r>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3</a:t>
            </a:fld>
            <a:endParaRPr lang="en-US"/>
          </a:p>
        </p:txBody>
      </p:sp>
    </p:spTree>
    <p:extLst>
      <p:ext uri="{BB962C8B-B14F-4D97-AF65-F5344CB8AC3E}">
        <p14:creationId xmlns:p14="http://schemas.microsoft.com/office/powerpoint/2010/main" val="2639165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30</a:t>
            </a:fld>
            <a:endParaRPr lang="en-US"/>
          </a:p>
        </p:txBody>
      </p:sp>
    </p:spTree>
    <p:extLst>
      <p:ext uri="{BB962C8B-B14F-4D97-AF65-F5344CB8AC3E}">
        <p14:creationId xmlns:p14="http://schemas.microsoft.com/office/powerpoint/2010/main" val="1475045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r>
              <a:rPr lang="en-US" dirty="0"/>
              <a:t>If you are interested in learning more about Business Etiquette or dealing with stressful situations, here are two excellent resources. </a:t>
            </a:r>
          </a:p>
          <a:p>
            <a:pPr defTabSz="948507"/>
            <a:endParaRPr lang="en-US" dirty="0"/>
          </a:p>
          <a:p>
            <a:pPr defTabSz="948507"/>
            <a:r>
              <a:rPr lang="en-US" dirty="0"/>
              <a:t>The first is “</a:t>
            </a:r>
            <a:r>
              <a:rPr lang="en-US" b="1" u="sng" dirty="0"/>
              <a:t>The Etiquette Advantage in Business</a:t>
            </a:r>
            <a:r>
              <a:rPr lang="en-US" dirty="0"/>
              <a:t>” by Peggy and Peter Post.</a:t>
            </a:r>
          </a:p>
          <a:p>
            <a:pPr defTabSz="948507"/>
            <a:endParaRPr lang="en-US" dirty="0"/>
          </a:p>
          <a:p>
            <a:pPr defTabSz="948507"/>
            <a:r>
              <a:rPr lang="en-US" dirty="0"/>
              <a:t>The second is “</a:t>
            </a:r>
            <a:r>
              <a:rPr lang="en-US" b="1" u="sng" dirty="0"/>
              <a:t>The Relaxation and Stress Reduction Workbook</a:t>
            </a:r>
            <a:r>
              <a:rPr lang="en-US" dirty="0"/>
              <a:t>”. This excellent resource has a number of activities that you can implement in your daily life to minimize stress.</a:t>
            </a:r>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31</a:t>
            </a:fld>
            <a:endParaRPr lang="en-US"/>
          </a:p>
        </p:txBody>
      </p:sp>
    </p:spTree>
    <p:extLst>
      <p:ext uri="{BB962C8B-B14F-4D97-AF65-F5344CB8AC3E}">
        <p14:creationId xmlns:p14="http://schemas.microsoft.com/office/powerpoint/2010/main" val="3201833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32</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33</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34</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609600" y="785813"/>
            <a:ext cx="6985000" cy="393065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1052871"/>
            <a:fld id="{E918A05E-23A5-4C26-8949-F362BB02E4AC}" type="slidenum">
              <a:rPr lang="en-US" smtClean="0"/>
              <a:pPr defTabSz="1052871"/>
              <a:t>35</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endParaRPr lang="en-US"/>
          </a:p>
        </p:txBody>
      </p:sp>
    </p:spTree>
    <p:extLst>
      <p:ext uri="{BB962C8B-B14F-4D97-AF65-F5344CB8AC3E}">
        <p14:creationId xmlns:p14="http://schemas.microsoft.com/office/powerpoint/2010/main" val="9111001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36</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endParaRPr lang="en-US"/>
          </a:p>
        </p:txBody>
      </p:sp>
    </p:spTree>
    <p:extLst>
      <p:ext uri="{BB962C8B-B14F-4D97-AF65-F5344CB8AC3E}">
        <p14:creationId xmlns:p14="http://schemas.microsoft.com/office/powerpoint/2010/main" val="3173999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37</a:t>
            </a:fld>
            <a:endParaRPr lang="en-US" dirty="0"/>
          </a:p>
        </p:txBody>
      </p:sp>
    </p:spTree>
    <p:extLst>
      <p:ext uri="{BB962C8B-B14F-4D97-AF65-F5344CB8AC3E}">
        <p14:creationId xmlns:p14="http://schemas.microsoft.com/office/powerpoint/2010/main" val="37789152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78E638-BCF5-4A47-8E6C-03714E3FC096}" type="slidenum">
              <a:rPr lang="en-US" smtClean="0"/>
              <a:t>38</a:t>
            </a:fld>
            <a:endParaRPr lang="en-US"/>
          </a:p>
        </p:txBody>
      </p:sp>
    </p:spTree>
    <p:extLst>
      <p:ext uri="{BB962C8B-B14F-4D97-AF65-F5344CB8AC3E}">
        <p14:creationId xmlns:p14="http://schemas.microsoft.com/office/powerpoint/2010/main" val="56110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be talking about those non-technical skills that set one apart as a “people person”. </a:t>
            </a:r>
          </a:p>
          <a:p>
            <a:r>
              <a:rPr lang="en-US" dirty="0"/>
              <a:t>Sometimes these are referred to these as People Skills.</a:t>
            </a:r>
            <a:br>
              <a:rPr lang="en-US" dirty="0"/>
            </a:br>
            <a:endParaRPr lang="en-US" dirty="0"/>
          </a:p>
          <a:p>
            <a:r>
              <a:rPr lang="en-US" dirty="0"/>
              <a:t>They are the non-technical soft skills that allows one to communicate effectively with others- both verbally and nonverbally.</a:t>
            </a:r>
            <a:br>
              <a:rPr lang="en-US" dirty="0"/>
            </a:br>
            <a:endParaRPr lang="en-US" dirty="0"/>
          </a:p>
          <a:p>
            <a:r>
              <a:rPr lang="en-US" dirty="0"/>
              <a:t>We are going to review some skills that you can develop to make yourself a more valuable asset in the workplace. </a:t>
            </a:r>
          </a:p>
          <a:p>
            <a:r>
              <a:rPr lang="en-US" dirty="0"/>
              <a:t>Some of these may seem like common sense at first, but that may be that you learned them along your career development path.</a:t>
            </a:r>
          </a:p>
          <a:p>
            <a:r>
              <a:rPr lang="en-US" dirty="0"/>
              <a:t>Like any skills that we take for granted, it may be good to assess yourself in each of these, even if you feel they are commonplace. </a:t>
            </a:r>
          </a:p>
          <a:p>
            <a:endParaRPr lang="en-US" dirty="0"/>
          </a:p>
          <a:p>
            <a:r>
              <a:rPr lang="en-US" dirty="0"/>
              <a:t>Some of the words that come to mind when thinking of someone with strong People Skills are </a:t>
            </a:r>
            <a:r>
              <a:rPr lang="en-US" b="1" dirty="0"/>
              <a:t>PERSONALITY</a:t>
            </a:r>
            <a:r>
              <a:rPr lang="en-US" dirty="0"/>
              <a:t>, </a:t>
            </a:r>
            <a:r>
              <a:rPr lang="en-US" b="1" dirty="0"/>
              <a:t>EMPATHY</a:t>
            </a:r>
            <a:r>
              <a:rPr lang="en-US" dirty="0"/>
              <a:t>, </a:t>
            </a:r>
            <a:r>
              <a:rPr lang="en-US" b="1" dirty="0"/>
              <a:t>LIKEABILITY</a:t>
            </a:r>
            <a:r>
              <a:rPr lang="en-US" dirty="0"/>
              <a:t>, and </a:t>
            </a:r>
            <a:r>
              <a:rPr lang="en-US" b="1" dirty="0"/>
              <a:t>CHARISMA</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4</a:t>
            </a:fld>
            <a:endParaRPr lang="en-US"/>
          </a:p>
        </p:txBody>
      </p:sp>
    </p:spTree>
    <p:extLst>
      <p:ext uri="{BB962C8B-B14F-4D97-AF65-F5344CB8AC3E}">
        <p14:creationId xmlns:p14="http://schemas.microsoft.com/office/powerpoint/2010/main" val="156534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biologically wired to quickly assess those we meet. Those first impressions are often lasting and hard to overcome – even when evidence that contradicts it is presented. </a:t>
            </a:r>
          </a:p>
          <a:p>
            <a:endParaRPr lang="en-US" dirty="0"/>
          </a:p>
          <a:p>
            <a:endParaRPr lang="en-US" dirty="0"/>
          </a:p>
          <a:p>
            <a:r>
              <a:rPr lang="en-US" dirty="0"/>
              <a:t>What things do we assess when making first impressions? (Group Interaction: Using Webinar Comment feature)</a:t>
            </a:r>
          </a:p>
          <a:p>
            <a:r>
              <a:rPr lang="en-US" dirty="0"/>
              <a:t>Appearance</a:t>
            </a:r>
          </a:p>
          <a:p>
            <a:r>
              <a:rPr lang="en-US" dirty="0"/>
              <a:t>Clothing Choice</a:t>
            </a:r>
          </a:p>
          <a:p>
            <a:r>
              <a:rPr lang="en-US" dirty="0"/>
              <a:t>Handshake</a:t>
            </a:r>
          </a:p>
          <a:p>
            <a:r>
              <a:rPr lang="en-US" dirty="0"/>
              <a:t>Eye Contact</a:t>
            </a:r>
          </a:p>
          <a:p>
            <a:r>
              <a:rPr lang="en-US" dirty="0"/>
              <a:t>Smile</a:t>
            </a:r>
          </a:p>
          <a:p>
            <a:r>
              <a:rPr lang="en-US" dirty="0"/>
              <a:t>Confidence</a:t>
            </a:r>
          </a:p>
          <a:p>
            <a:r>
              <a:rPr lang="en-US" dirty="0"/>
              <a:t>Body Language</a:t>
            </a:r>
          </a:p>
          <a:p>
            <a:r>
              <a:rPr lang="en-US" dirty="0"/>
              <a:t>Hygiene</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5</a:t>
            </a:fld>
            <a:endParaRPr lang="en-US"/>
          </a:p>
        </p:txBody>
      </p:sp>
    </p:spTree>
    <p:extLst>
      <p:ext uri="{BB962C8B-B14F-4D97-AF65-F5344CB8AC3E}">
        <p14:creationId xmlns:p14="http://schemas.microsoft.com/office/powerpoint/2010/main" val="96464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Professionalism refers to the way that you present yourself in the workplace. </a:t>
            </a:r>
            <a:br>
              <a:rPr lang="en-US" dirty="0"/>
            </a:br>
            <a:r>
              <a:rPr lang="en-US" dirty="0"/>
              <a:t>Every employee has the opportunity and responsibility to present themselves with professionalism. </a:t>
            </a:r>
          </a:p>
          <a:p>
            <a:endParaRPr lang="en-US" dirty="0"/>
          </a:p>
          <a:p>
            <a:r>
              <a:rPr lang="en-US" dirty="0"/>
              <a:t>Some of the areas that are important when presenting yourself in a professional manner include:</a:t>
            </a:r>
          </a:p>
          <a:p>
            <a:r>
              <a:rPr lang="en-US" dirty="0"/>
              <a:t>Dress / Image</a:t>
            </a:r>
          </a:p>
          <a:p>
            <a:r>
              <a:rPr lang="en-US" dirty="0"/>
              <a:t>Social Skills</a:t>
            </a:r>
          </a:p>
          <a:p>
            <a:r>
              <a:rPr lang="en-US" dirty="0"/>
              <a:t>Work Ethic</a:t>
            </a:r>
          </a:p>
          <a:p>
            <a:r>
              <a:rPr lang="en-US" dirty="0"/>
              <a:t>Quality of Work</a:t>
            </a:r>
          </a:p>
          <a:p>
            <a:r>
              <a:rPr lang="en-US" dirty="0"/>
              <a:t>Positive Attitude</a:t>
            </a:r>
          </a:p>
          <a:p>
            <a:r>
              <a:rPr lang="en-US" dirty="0"/>
              <a:t>Cooperative in Nature (Team Player)</a:t>
            </a:r>
          </a:p>
          <a:p>
            <a:r>
              <a:rPr lang="en-US" dirty="0"/>
              <a:t>Verbal and Nonverbal Communication </a:t>
            </a:r>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6</a:t>
            </a:fld>
            <a:endParaRPr lang="en-US"/>
          </a:p>
        </p:txBody>
      </p:sp>
    </p:spTree>
    <p:extLst>
      <p:ext uri="{BB962C8B-B14F-4D97-AF65-F5344CB8AC3E}">
        <p14:creationId xmlns:p14="http://schemas.microsoft.com/office/powerpoint/2010/main" val="94198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78E638-BCF5-4A47-8E6C-03714E3FC096}" type="slidenum">
              <a:rPr lang="en-US" smtClean="0"/>
              <a:t>7</a:t>
            </a:fld>
            <a:endParaRPr lang="en-US"/>
          </a:p>
        </p:txBody>
      </p:sp>
    </p:spTree>
    <p:extLst>
      <p:ext uri="{BB962C8B-B14F-4D97-AF65-F5344CB8AC3E}">
        <p14:creationId xmlns:p14="http://schemas.microsoft.com/office/powerpoint/2010/main" val="34925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with strong communication skills are very good at reading the other person or people’s body language and gauging their understanding of what he or she is saying. </a:t>
            </a:r>
          </a:p>
          <a:p>
            <a:endParaRPr lang="en-US" dirty="0"/>
          </a:p>
          <a:p>
            <a:r>
              <a:rPr lang="en-US" dirty="0"/>
              <a:t>They choose their words carefully and come across in a very genuine and personable manner.</a:t>
            </a:r>
          </a:p>
          <a:p>
            <a:r>
              <a:rPr lang="en-US" dirty="0"/>
              <a:t>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D78E638-BCF5-4A47-8E6C-03714E3FC096}" type="slidenum">
              <a:rPr lang="en-US" smtClean="0"/>
              <a:t>8</a:t>
            </a:fld>
            <a:endParaRPr lang="en-US"/>
          </a:p>
        </p:txBody>
      </p:sp>
    </p:spTree>
    <p:extLst>
      <p:ext uri="{BB962C8B-B14F-4D97-AF65-F5344CB8AC3E}">
        <p14:creationId xmlns:p14="http://schemas.microsoft.com/office/powerpoint/2010/main" val="285844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on the list of personal skills for professional success is being a good listener. Actually, developing and using active listening skills is the foundation of being a good communicator.</a:t>
            </a:r>
          </a:p>
          <a:p>
            <a:endParaRPr lang="en-US" dirty="0"/>
          </a:p>
          <a:p>
            <a:r>
              <a:rPr lang="en-US" dirty="0"/>
              <a:t>To be a good active listener, you need to give the person you are listening to your undivided attention. Don’t let technology be a distraction to you. Those notification sounds can usually wait.  Let the person you are listening to know that you care about what they are saying through your attention. 90% of communication is nonverbal. </a:t>
            </a:r>
          </a:p>
          <a:p>
            <a:endParaRPr lang="en-US" dirty="0"/>
          </a:p>
          <a:p>
            <a:r>
              <a:rPr lang="en-US" dirty="0"/>
              <a:t>Be sure to make eye contact. </a:t>
            </a:r>
          </a:p>
          <a:p>
            <a:endParaRPr lang="en-US" dirty="0"/>
          </a:p>
          <a:p>
            <a:r>
              <a:rPr lang="en-US" dirty="0"/>
              <a:t>If they are sharing ideas, you may want to jot down some notes about what they are sharing. </a:t>
            </a:r>
          </a:p>
          <a:p>
            <a:endParaRPr lang="en-US" dirty="0"/>
          </a:p>
          <a:p>
            <a:r>
              <a:rPr lang="en-US" dirty="0"/>
              <a:t>Like all skills, active listening takes practice. </a:t>
            </a:r>
          </a:p>
        </p:txBody>
      </p:sp>
      <p:sp>
        <p:nvSpPr>
          <p:cNvPr id="4" name="Slide Number Placeholder 3"/>
          <p:cNvSpPr>
            <a:spLocks noGrp="1"/>
          </p:cNvSpPr>
          <p:nvPr>
            <p:ph type="sldNum" sz="quarter" idx="10"/>
          </p:nvPr>
        </p:nvSpPr>
        <p:spPr/>
        <p:txBody>
          <a:bodyPr/>
          <a:lstStyle/>
          <a:p>
            <a:fld id="{8D78E638-BCF5-4A47-8E6C-03714E3FC096}" type="slidenum">
              <a:rPr lang="en-US" smtClean="0"/>
              <a:t>9</a:t>
            </a:fld>
            <a:endParaRPr lang="en-US"/>
          </a:p>
        </p:txBody>
      </p:sp>
    </p:spTree>
    <p:extLst>
      <p:ext uri="{BB962C8B-B14F-4D97-AF65-F5344CB8AC3E}">
        <p14:creationId xmlns:p14="http://schemas.microsoft.com/office/powerpoint/2010/main" val="2303963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3379652"/>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1902985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a:pPr/>
              <a:t>‹#›</a:t>
            </a:fld>
            <a:endParaRPr lang="en-US" dirty="0"/>
          </a:p>
        </p:txBody>
      </p:sp>
    </p:spTree>
    <p:extLst>
      <p:ext uri="{BB962C8B-B14F-4D97-AF65-F5344CB8AC3E}">
        <p14:creationId xmlns:p14="http://schemas.microsoft.com/office/powerpoint/2010/main" val="2676334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E6A5CBE-4D35-4AB9-8E21-9CA227809E14}" type="slidenum">
              <a:rPr lang="en-US" smtClean="0"/>
              <a:pPr/>
              <a:t>‹#›</a:t>
            </a:fld>
            <a:endParaRPr lang="en-US" dirty="0"/>
          </a:p>
        </p:txBody>
      </p:sp>
    </p:spTree>
    <p:extLst>
      <p:ext uri="{BB962C8B-B14F-4D97-AF65-F5344CB8AC3E}">
        <p14:creationId xmlns:p14="http://schemas.microsoft.com/office/powerpoint/2010/main" val="1085337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3535680" y="12701"/>
            <a:ext cx="8656320" cy="977900"/>
          </a:xfrm>
        </p:spPr>
        <p:txBody>
          <a:bodyPr anchor="b" anchorCtr="0">
            <a:normAutofit/>
          </a:bodyPr>
          <a:lstStyle>
            <a:lvl1pPr>
              <a:defRPr sz="4533"/>
            </a:lvl1pPr>
          </a:lstStyle>
          <a:p>
            <a:r>
              <a:rPr lang="en-US"/>
              <a:t>Click to edit Master title style</a:t>
            </a:r>
            <a:endParaRPr lang="en-US" dirty="0"/>
          </a:p>
        </p:txBody>
      </p:sp>
      <p:cxnSp>
        <p:nvCxnSpPr>
          <p:cNvPr id="7" name="Straight Connector 6"/>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295400"/>
            <a:ext cx="9062386" cy="1143000"/>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dirty="0"/>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2253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407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0"/>
            <a:ext cx="8650905" cy="990600"/>
          </a:xfrm>
        </p:spPr>
        <p:txBody>
          <a:bodyPr>
            <a:normAutofit/>
          </a:bodyPr>
          <a:lstStyle>
            <a:lvl1pPr>
              <a:defRPr sz="4533">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219200"/>
            <a:ext cx="8763000" cy="54101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5050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2" name="Title 1"/>
          <p:cNvSpPr>
            <a:spLocks noGrp="1"/>
          </p:cNvSpPr>
          <p:nvPr>
            <p:ph type="title"/>
          </p:nvPr>
        </p:nvSpPr>
        <p:spPr>
          <a:xfrm>
            <a:off x="3535680" y="0"/>
            <a:ext cx="8650905" cy="990600"/>
          </a:xfrm>
        </p:spPr>
        <p:txBody>
          <a:bodyPr anchor="b" anchorCtr="0">
            <a:normAutofit/>
          </a:bodyPr>
          <a:lstStyle>
            <a:lvl1pPr>
              <a:defRPr sz="4533">
                <a:latin typeface="Helvetic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540000" y="1166019"/>
            <a:ext cx="9448800" cy="5514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9054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8358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3535680" y="0"/>
            <a:ext cx="8656320" cy="990600"/>
          </a:xfrm>
        </p:spPr>
        <p:txBody>
          <a:bodyPr anchor="b" anchorCtr="0">
            <a:normAutofit/>
          </a:bodyPr>
          <a:lstStyle>
            <a:lvl1pPr>
              <a:defRPr sz="4533"/>
            </a:lvl1pPr>
          </a:lstStyle>
          <a:p>
            <a:r>
              <a:rPr lang="en-US"/>
              <a:t>Click to edit Master title style</a:t>
            </a:r>
            <a:endParaRPr lang="en-US" dirty="0"/>
          </a:p>
        </p:txBody>
      </p:sp>
      <p:sp>
        <p:nvSpPr>
          <p:cNvPr id="3" name="Content Placeholder 2"/>
          <p:cNvSpPr>
            <a:spLocks noGrp="1"/>
          </p:cNvSpPr>
          <p:nvPr>
            <p:ph sz="half" idx="1"/>
          </p:nvPr>
        </p:nvSpPr>
        <p:spPr>
          <a:xfrm>
            <a:off x="3454400" y="1193800"/>
            <a:ext cx="4124960" cy="4978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63840" y="1193800"/>
            <a:ext cx="4124960" cy="4978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776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3535680" y="12701"/>
            <a:ext cx="8656320" cy="977900"/>
          </a:xfrm>
        </p:spPr>
        <p:txBody>
          <a:bodyPr anchor="b" anchorCtr="0">
            <a:normAutofit/>
          </a:bodyPr>
          <a:lstStyle>
            <a:lvl1pPr>
              <a:defRPr sz="4533"/>
            </a:lvl1pPr>
          </a:lstStyle>
          <a:p>
            <a:r>
              <a:rPr lang="en-US"/>
              <a:t>Click to edit Master title style</a:t>
            </a:r>
            <a:endParaRPr lang="en-US" dirty="0"/>
          </a:p>
        </p:txBody>
      </p:sp>
      <p:cxnSp>
        <p:nvCxnSpPr>
          <p:cNvPr id="7" name="Straight Connector 6"/>
          <p:cNvCxnSpPr/>
          <p:nvPr/>
        </p:nvCxnSpPr>
        <p:spPr>
          <a:xfrm>
            <a:off x="3535680" y="990600"/>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73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379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2407843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304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422707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defTabSz="1219170" rtl="0" eaLnBrk="1" latinLnBrk="0" hangingPunct="1">
        <a:spcBef>
          <a:spcPct val="0"/>
        </a:spcBef>
        <a:buNone/>
        <a:defRPr sz="5867"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4267"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3733"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Font typeface="Arial" panose="020B0604020202020204" pitchFamily="34" charset="0"/>
        <a:buChar char="•"/>
        <a:defRPr sz="32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667"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667"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4.xml"/><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www.behavioralhealthsystems.com/" TargetMode="External"/><Relationship Id="rId5" Type="http://schemas.openxmlformats.org/officeDocument/2006/relationships/image" Target="../media/image22.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2B61A9-0376-48CF-AC49-7315E7FDAC61}"/>
              </a:ext>
            </a:extLst>
          </p:cNvPr>
          <p:cNvSpPr>
            <a:spLocks noGrp="1"/>
          </p:cNvSpPr>
          <p:nvPr>
            <p:ph type="body" sz="quarter" idx="10"/>
          </p:nvPr>
        </p:nvSpPr>
        <p:spPr>
          <a:xfrm>
            <a:off x="298366" y="733246"/>
            <a:ext cx="3170767" cy="1966410"/>
          </a:xfrm>
        </p:spPr>
        <p:txBody>
          <a:bodyPr>
            <a:normAutofit fontScale="70000" lnSpcReduction="20000"/>
          </a:bodyPr>
          <a:lstStyle/>
          <a:p>
            <a:pPr>
              <a:lnSpc>
                <a:spcPct val="120000"/>
              </a:lnSpc>
            </a:pPr>
            <a:r>
              <a:rPr lang="en-US" dirty="0"/>
              <a:t>PERSONAL SKILLS FOR</a:t>
            </a:r>
            <a:br>
              <a:rPr lang="en-US" dirty="0"/>
            </a:br>
            <a:r>
              <a:rPr lang="en-US" dirty="0"/>
              <a:t>PROFESSIONAL SUCCESS</a:t>
            </a:r>
          </a:p>
        </p:txBody>
      </p:sp>
      <p:sp>
        <p:nvSpPr>
          <p:cNvPr id="3" name="Text Placeholder 2">
            <a:extLst>
              <a:ext uri="{FF2B5EF4-FFF2-40B4-BE49-F238E27FC236}">
                <a16:creationId xmlns:a16="http://schemas.microsoft.com/office/drawing/2014/main" id="{2D8E03D9-7D12-4730-B5D5-1C6FD05AD2F0}"/>
              </a:ext>
            </a:extLst>
          </p:cNvPr>
          <p:cNvSpPr>
            <a:spLocks noGrp="1"/>
          </p:cNvSpPr>
          <p:nvPr>
            <p:ph type="body" sz="quarter" idx="11"/>
          </p:nvPr>
        </p:nvSpPr>
        <p:spPr>
          <a:xfrm>
            <a:off x="298451" y="3035300"/>
            <a:ext cx="3170767" cy="523220"/>
          </a:xfrm>
        </p:spPr>
        <p:txBody>
          <a:bodyPr/>
          <a:lstStyle/>
          <a:p>
            <a:r>
              <a:rPr lang="en-US" sz="2800" dirty="0"/>
              <a:t>May 2022</a:t>
            </a:r>
          </a:p>
        </p:txBody>
      </p:sp>
      <p:pic>
        <p:nvPicPr>
          <p:cNvPr id="4" name="Picture 3">
            <a:extLst>
              <a:ext uri="{FF2B5EF4-FFF2-40B4-BE49-F238E27FC236}">
                <a16:creationId xmlns:a16="http://schemas.microsoft.com/office/drawing/2014/main" id="{9CC8E255-EC47-4B36-8BE0-18EDEE3D8C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61" y="4460308"/>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Audio 6">
            <a:hlinkClick r:id="" action="ppaction://media"/>
            <a:extLst>
              <a:ext uri="{FF2B5EF4-FFF2-40B4-BE49-F238E27FC236}">
                <a16:creationId xmlns:a16="http://schemas.microsoft.com/office/drawing/2014/main" id="{53175E60-7699-4633-B7EE-FE7E08A3E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2744069"/>
      </p:ext>
    </p:extLst>
  </p:cSld>
  <p:clrMapOvr>
    <a:masterClrMapping/>
  </p:clrMapOvr>
  <mc:AlternateContent xmlns:mc="http://schemas.openxmlformats.org/markup-compatibility/2006">
    <mc:Choice xmlns:p14="http://schemas.microsoft.com/office/powerpoint/2010/main" Requires="p14">
      <p:transition spd="slow" p14:dur="2000" advTm="5198"/>
    </mc:Choice>
    <mc:Fallback>
      <p:transition spd="slow" advTm="5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A89A-C3A4-40D7-8F2B-C831FF3E954E}"/>
              </a:ext>
            </a:extLst>
          </p:cNvPr>
          <p:cNvSpPr>
            <a:spLocks noGrp="1"/>
          </p:cNvSpPr>
          <p:nvPr>
            <p:ph type="title"/>
          </p:nvPr>
        </p:nvSpPr>
        <p:spPr/>
        <p:txBody>
          <a:bodyPr/>
          <a:lstStyle/>
          <a:p>
            <a:r>
              <a:rPr lang="en-US"/>
              <a:t>Communication Skills</a:t>
            </a:r>
            <a:endParaRPr lang="en-US" dirty="0"/>
          </a:p>
        </p:txBody>
      </p:sp>
      <p:sp>
        <p:nvSpPr>
          <p:cNvPr id="3" name="Content Placeholder 2">
            <a:extLst>
              <a:ext uri="{FF2B5EF4-FFF2-40B4-BE49-F238E27FC236}">
                <a16:creationId xmlns:a16="http://schemas.microsoft.com/office/drawing/2014/main" id="{C4393B9D-CF7F-4A6C-BFC3-E435248C5EC2}"/>
              </a:ext>
            </a:extLst>
          </p:cNvPr>
          <p:cNvSpPr>
            <a:spLocks noGrp="1"/>
          </p:cNvSpPr>
          <p:nvPr>
            <p:ph idx="1"/>
          </p:nvPr>
        </p:nvSpPr>
        <p:spPr/>
        <p:txBody>
          <a:bodyPr/>
          <a:lstStyle/>
          <a:p>
            <a:r>
              <a:rPr lang="en-US" sz="3600" dirty="0"/>
              <a:t>Keep language appropriate</a:t>
            </a:r>
          </a:p>
          <a:p>
            <a:r>
              <a:rPr lang="en-US" sz="3600" dirty="0"/>
              <a:t>Avoid swearing</a:t>
            </a:r>
          </a:p>
          <a:p>
            <a:r>
              <a:rPr lang="en-US" sz="3600" dirty="0"/>
              <a:t>Be positive—negativity is contagious</a:t>
            </a:r>
          </a:p>
          <a:p>
            <a:r>
              <a:rPr lang="en-US" sz="3600" dirty="0"/>
              <a:t>Focus on your own behavior</a:t>
            </a:r>
          </a:p>
          <a:p>
            <a:r>
              <a:rPr lang="en-US" sz="3600" dirty="0"/>
              <a:t>Remember the Golden Rule</a:t>
            </a:r>
          </a:p>
          <a:p>
            <a:endParaRPr lang="en-US" dirty="0"/>
          </a:p>
        </p:txBody>
      </p:sp>
      <p:pic>
        <p:nvPicPr>
          <p:cNvPr id="4" name="Audio 3">
            <a:hlinkClick r:id="" action="ppaction://media"/>
            <a:extLst>
              <a:ext uri="{FF2B5EF4-FFF2-40B4-BE49-F238E27FC236}">
                <a16:creationId xmlns:a16="http://schemas.microsoft.com/office/drawing/2014/main" id="{9394FF0D-D5DC-446D-948A-522EFD3AB9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21128757"/>
      </p:ext>
    </p:extLst>
  </p:cSld>
  <p:clrMapOvr>
    <a:masterClrMapping/>
  </p:clrMapOvr>
  <mc:AlternateContent xmlns:mc="http://schemas.openxmlformats.org/markup-compatibility/2006">
    <mc:Choice xmlns:p14="http://schemas.microsoft.com/office/powerpoint/2010/main" Requires="p14">
      <p:transition spd="slow" p14:dur="2000" advTm="41341"/>
    </mc:Choice>
    <mc:Fallback>
      <p:transition spd="slow" advTm="4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86E0-9DD0-4997-88B5-4CE4A035B3E3}"/>
              </a:ext>
            </a:extLst>
          </p:cNvPr>
          <p:cNvSpPr>
            <a:spLocks noGrp="1"/>
          </p:cNvSpPr>
          <p:nvPr>
            <p:ph type="title"/>
          </p:nvPr>
        </p:nvSpPr>
        <p:spPr/>
        <p:txBody>
          <a:bodyPr/>
          <a:lstStyle/>
          <a:p>
            <a:r>
              <a:rPr lang="en-US"/>
              <a:t>Communication Skills</a:t>
            </a:r>
            <a:endParaRPr lang="en-US" dirty="0"/>
          </a:p>
        </p:txBody>
      </p:sp>
      <p:sp>
        <p:nvSpPr>
          <p:cNvPr id="3" name="Content Placeholder 2">
            <a:extLst>
              <a:ext uri="{FF2B5EF4-FFF2-40B4-BE49-F238E27FC236}">
                <a16:creationId xmlns:a16="http://schemas.microsoft.com/office/drawing/2014/main" id="{CC5754DD-2349-45C6-AA0F-EB4B2FA51EC0}"/>
              </a:ext>
            </a:extLst>
          </p:cNvPr>
          <p:cNvSpPr>
            <a:spLocks noGrp="1"/>
          </p:cNvSpPr>
          <p:nvPr>
            <p:ph idx="1"/>
          </p:nvPr>
        </p:nvSpPr>
        <p:spPr/>
        <p:txBody>
          <a:bodyPr/>
          <a:lstStyle/>
          <a:p>
            <a:r>
              <a:rPr lang="en-US" sz="3600" dirty="0"/>
              <a:t>With an increasing dependence on technology and digital communication, being able to communicate becomes even more valuable</a:t>
            </a:r>
          </a:p>
          <a:p>
            <a:endParaRPr lang="en-US" dirty="0"/>
          </a:p>
        </p:txBody>
      </p:sp>
      <p:pic>
        <p:nvPicPr>
          <p:cNvPr id="4" name="Audio 3">
            <a:hlinkClick r:id="" action="ppaction://media"/>
            <a:extLst>
              <a:ext uri="{FF2B5EF4-FFF2-40B4-BE49-F238E27FC236}">
                <a16:creationId xmlns:a16="http://schemas.microsoft.com/office/drawing/2014/main" id="{6D4A5FF2-156C-47D4-8C8A-B3AC28491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3526755"/>
      </p:ext>
    </p:extLst>
  </p:cSld>
  <p:clrMapOvr>
    <a:masterClrMapping/>
  </p:clrMapOvr>
  <mc:AlternateContent xmlns:mc="http://schemas.openxmlformats.org/markup-compatibility/2006">
    <mc:Choice xmlns:p14="http://schemas.microsoft.com/office/powerpoint/2010/main" Requires="p14">
      <p:transition spd="slow" p14:dur="2000" advTm="42270"/>
    </mc:Choice>
    <mc:Fallback>
      <p:transition spd="slow" advTm="4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86E0-9DD0-4997-88B5-4CE4A035B3E3}"/>
              </a:ext>
            </a:extLst>
          </p:cNvPr>
          <p:cNvSpPr>
            <a:spLocks noGrp="1"/>
          </p:cNvSpPr>
          <p:nvPr>
            <p:ph type="title"/>
          </p:nvPr>
        </p:nvSpPr>
        <p:spPr/>
        <p:txBody>
          <a:bodyPr/>
          <a:lstStyle/>
          <a:p>
            <a:r>
              <a:rPr lang="en-US" dirty="0"/>
              <a:t>Email Etiquette</a:t>
            </a:r>
          </a:p>
        </p:txBody>
      </p:sp>
      <p:sp>
        <p:nvSpPr>
          <p:cNvPr id="3" name="Content Placeholder 2">
            <a:extLst>
              <a:ext uri="{FF2B5EF4-FFF2-40B4-BE49-F238E27FC236}">
                <a16:creationId xmlns:a16="http://schemas.microsoft.com/office/drawing/2014/main" id="{CC5754DD-2349-45C6-AA0F-EB4B2FA51EC0}"/>
              </a:ext>
            </a:extLst>
          </p:cNvPr>
          <p:cNvSpPr>
            <a:spLocks noGrp="1"/>
          </p:cNvSpPr>
          <p:nvPr>
            <p:ph idx="1"/>
          </p:nvPr>
        </p:nvSpPr>
        <p:spPr>
          <a:xfrm>
            <a:off x="3124200" y="1219200"/>
            <a:ext cx="8763000" cy="5410199"/>
          </a:xfrm>
        </p:spPr>
        <p:txBody>
          <a:bodyPr>
            <a:normAutofit/>
          </a:bodyPr>
          <a:lstStyle/>
          <a:p>
            <a:r>
              <a:rPr lang="en-US" sz="3600" dirty="0"/>
              <a:t>Use complete sentences</a:t>
            </a:r>
          </a:p>
          <a:p>
            <a:r>
              <a:rPr lang="en-US" sz="3600" dirty="0"/>
              <a:t>Avoid casual tone</a:t>
            </a:r>
          </a:p>
          <a:p>
            <a:r>
              <a:rPr lang="en-US" sz="3600" dirty="0"/>
              <a:t>Avoid slang abbreviations</a:t>
            </a:r>
          </a:p>
          <a:p>
            <a:r>
              <a:rPr lang="en-US" sz="3600" dirty="0"/>
              <a:t>Check spelling and grammar</a:t>
            </a:r>
          </a:p>
          <a:p>
            <a:r>
              <a:rPr lang="en-US" sz="3600" dirty="0"/>
              <a:t>Do not use ALL CAPS</a:t>
            </a:r>
          </a:p>
          <a:p>
            <a:r>
              <a:rPr lang="en-US" sz="3600" dirty="0"/>
              <a:t>Keep communication courteous</a:t>
            </a:r>
          </a:p>
          <a:p>
            <a:r>
              <a:rPr lang="en-US" sz="3600" dirty="0"/>
              <a:t>Reply to emails in a timely manner</a:t>
            </a:r>
          </a:p>
          <a:p>
            <a:endParaRPr lang="en-US" dirty="0"/>
          </a:p>
        </p:txBody>
      </p:sp>
      <p:pic>
        <p:nvPicPr>
          <p:cNvPr id="4" name="Audio 3">
            <a:hlinkClick r:id="" action="ppaction://media"/>
            <a:extLst>
              <a:ext uri="{FF2B5EF4-FFF2-40B4-BE49-F238E27FC236}">
                <a16:creationId xmlns:a16="http://schemas.microsoft.com/office/drawing/2014/main" id="{4D6414FB-3833-4031-B05D-B6986A0265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8977022"/>
      </p:ext>
    </p:extLst>
  </p:cSld>
  <p:clrMapOvr>
    <a:masterClrMapping/>
  </p:clrMapOvr>
  <mc:AlternateContent xmlns:mc="http://schemas.openxmlformats.org/markup-compatibility/2006">
    <mc:Choice xmlns:p14="http://schemas.microsoft.com/office/powerpoint/2010/main" Requires="p14">
      <p:transition spd="slow" p14:dur="2000" advTm="90567"/>
    </mc:Choice>
    <mc:Fallback>
      <p:transition spd="slow" advTm="9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94CF5-0502-4230-AB96-B463B2F1A717}"/>
              </a:ext>
            </a:extLst>
          </p:cNvPr>
          <p:cNvSpPr>
            <a:spLocks noGrp="1"/>
          </p:cNvSpPr>
          <p:nvPr>
            <p:ph type="title"/>
          </p:nvPr>
        </p:nvSpPr>
        <p:spPr/>
        <p:txBody>
          <a:bodyPr/>
          <a:lstStyle/>
          <a:p>
            <a:r>
              <a:rPr lang="en-US" dirty="0"/>
              <a:t>Keeping Calm</a:t>
            </a:r>
          </a:p>
        </p:txBody>
      </p:sp>
      <p:sp>
        <p:nvSpPr>
          <p:cNvPr id="3" name="Content Placeholder 2">
            <a:extLst>
              <a:ext uri="{FF2B5EF4-FFF2-40B4-BE49-F238E27FC236}">
                <a16:creationId xmlns:a16="http://schemas.microsoft.com/office/drawing/2014/main" id="{7555489A-6BF8-4B74-ACF6-A72CE407D406}"/>
              </a:ext>
            </a:extLst>
          </p:cNvPr>
          <p:cNvSpPr>
            <a:spLocks noGrp="1"/>
          </p:cNvSpPr>
          <p:nvPr>
            <p:ph idx="1"/>
          </p:nvPr>
        </p:nvSpPr>
        <p:spPr/>
        <p:txBody>
          <a:bodyPr/>
          <a:lstStyle/>
          <a:p>
            <a:r>
              <a:rPr lang="en-US" sz="3600" dirty="0"/>
              <a:t>The ability to remain calm and be patient with others during stressful situations is priceless</a:t>
            </a:r>
          </a:p>
          <a:p>
            <a:endParaRPr lang="en-US" dirty="0"/>
          </a:p>
        </p:txBody>
      </p:sp>
      <p:pic>
        <p:nvPicPr>
          <p:cNvPr id="4" name="Picture 3">
            <a:extLst>
              <a:ext uri="{FF2B5EF4-FFF2-40B4-BE49-F238E27FC236}">
                <a16:creationId xmlns:a16="http://schemas.microsoft.com/office/drawing/2014/main" id="{99220121-5595-4060-881A-C738F360E20A}"/>
              </a:ext>
            </a:extLst>
          </p:cNvPr>
          <p:cNvPicPr>
            <a:picLocks noChangeAspect="1"/>
          </p:cNvPicPr>
          <p:nvPr/>
        </p:nvPicPr>
        <p:blipFill>
          <a:blip r:embed="rId5"/>
          <a:stretch>
            <a:fillRect/>
          </a:stretch>
        </p:blipFill>
        <p:spPr>
          <a:xfrm>
            <a:off x="8637494" y="3403599"/>
            <a:ext cx="3200400" cy="3200400"/>
          </a:xfrm>
          <a:prstGeom prst="rect">
            <a:avLst/>
          </a:prstGeom>
        </p:spPr>
      </p:pic>
      <p:pic>
        <p:nvPicPr>
          <p:cNvPr id="5" name="Audio 4">
            <a:hlinkClick r:id="" action="ppaction://media"/>
            <a:extLst>
              <a:ext uri="{FF2B5EF4-FFF2-40B4-BE49-F238E27FC236}">
                <a16:creationId xmlns:a16="http://schemas.microsoft.com/office/drawing/2014/main" id="{842A743F-845B-4E43-8D95-72A61310D4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8274773"/>
      </p:ext>
    </p:extLst>
  </p:cSld>
  <p:clrMapOvr>
    <a:masterClrMapping/>
  </p:clrMapOvr>
  <mc:AlternateContent xmlns:mc="http://schemas.openxmlformats.org/markup-compatibility/2006">
    <mc:Choice xmlns:p14="http://schemas.microsoft.com/office/powerpoint/2010/main" Requires="p14">
      <p:transition spd="slow" p14:dur="2000" advTm="15799"/>
    </mc:Choice>
    <mc:Fallback>
      <p:transition spd="slow" advTm="1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A66C0-343E-43A2-B288-7BA490F1E650}"/>
              </a:ext>
            </a:extLst>
          </p:cNvPr>
          <p:cNvSpPr>
            <a:spLocks noGrp="1"/>
          </p:cNvSpPr>
          <p:nvPr>
            <p:ph type="title"/>
          </p:nvPr>
        </p:nvSpPr>
        <p:spPr/>
        <p:txBody>
          <a:bodyPr/>
          <a:lstStyle/>
          <a:p>
            <a:r>
              <a:rPr lang="en-US" dirty="0"/>
              <a:t>Interpersonal Skills</a:t>
            </a:r>
          </a:p>
        </p:txBody>
      </p:sp>
      <p:sp>
        <p:nvSpPr>
          <p:cNvPr id="3" name="Content Placeholder 2">
            <a:extLst>
              <a:ext uri="{FF2B5EF4-FFF2-40B4-BE49-F238E27FC236}">
                <a16:creationId xmlns:a16="http://schemas.microsoft.com/office/drawing/2014/main" id="{9E0CD5F2-09D8-4391-9351-9B89AC795A5E}"/>
              </a:ext>
            </a:extLst>
          </p:cNvPr>
          <p:cNvSpPr>
            <a:spLocks noGrp="1"/>
          </p:cNvSpPr>
          <p:nvPr>
            <p:ph idx="1"/>
          </p:nvPr>
        </p:nvSpPr>
        <p:spPr/>
        <p:txBody>
          <a:bodyPr>
            <a:normAutofit/>
          </a:bodyPr>
          <a:lstStyle/>
          <a:p>
            <a:r>
              <a:rPr lang="en-US" sz="3600" dirty="0"/>
              <a:t>Can you effectively work with a variety of personalities?</a:t>
            </a:r>
          </a:p>
          <a:p>
            <a:r>
              <a:rPr lang="en-US" sz="3600" dirty="0"/>
              <a:t>Realize that we are all unique</a:t>
            </a:r>
          </a:p>
          <a:p>
            <a:r>
              <a:rPr lang="en-US" sz="3600" dirty="0"/>
              <a:t>Being able to work in a </a:t>
            </a:r>
            <a:br>
              <a:rPr lang="en-US" sz="3600" dirty="0"/>
            </a:br>
            <a:r>
              <a:rPr lang="en-US" sz="3600" dirty="0"/>
              <a:t>multi-generational and inclusive workforce is essential</a:t>
            </a:r>
          </a:p>
        </p:txBody>
      </p:sp>
      <p:pic>
        <p:nvPicPr>
          <p:cNvPr id="4" name="Audio 3">
            <a:hlinkClick r:id="" action="ppaction://media"/>
            <a:extLst>
              <a:ext uri="{FF2B5EF4-FFF2-40B4-BE49-F238E27FC236}">
                <a16:creationId xmlns:a16="http://schemas.microsoft.com/office/drawing/2014/main" id="{3AF1A61A-85AF-4D26-97A8-9BE11A4864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2347925"/>
      </p:ext>
    </p:extLst>
  </p:cSld>
  <p:clrMapOvr>
    <a:masterClrMapping/>
  </p:clrMapOvr>
  <mc:AlternateContent xmlns:mc="http://schemas.openxmlformats.org/markup-compatibility/2006">
    <mc:Choice xmlns:p14="http://schemas.microsoft.com/office/powerpoint/2010/main" Requires="p14">
      <p:transition spd="slow" p14:dur="2000" advTm="49886"/>
    </mc:Choice>
    <mc:Fallback>
      <p:transition spd="slow" advTm="4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94CF5-0502-4230-AB96-B463B2F1A717}"/>
              </a:ext>
            </a:extLst>
          </p:cNvPr>
          <p:cNvSpPr>
            <a:spLocks noGrp="1"/>
          </p:cNvSpPr>
          <p:nvPr>
            <p:ph type="title"/>
          </p:nvPr>
        </p:nvSpPr>
        <p:spPr/>
        <p:txBody>
          <a:bodyPr/>
          <a:lstStyle/>
          <a:p>
            <a:r>
              <a:rPr lang="en-US" dirty="0"/>
              <a:t>Keep Debate Civil</a:t>
            </a:r>
          </a:p>
        </p:txBody>
      </p:sp>
      <p:sp>
        <p:nvSpPr>
          <p:cNvPr id="3" name="Content Placeholder 2">
            <a:extLst>
              <a:ext uri="{FF2B5EF4-FFF2-40B4-BE49-F238E27FC236}">
                <a16:creationId xmlns:a16="http://schemas.microsoft.com/office/drawing/2014/main" id="{7555489A-6BF8-4B74-ACF6-A72CE407D406}"/>
              </a:ext>
            </a:extLst>
          </p:cNvPr>
          <p:cNvSpPr>
            <a:spLocks noGrp="1"/>
          </p:cNvSpPr>
          <p:nvPr>
            <p:ph idx="1"/>
          </p:nvPr>
        </p:nvSpPr>
        <p:spPr/>
        <p:txBody>
          <a:bodyPr/>
          <a:lstStyle/>
          <a:p>
            <a:r>
              <a:rPr lang="en-US" sz="3600" dirty="0"/>
              <a:t>Seek middle ground</a:t>
            </a:r>
          </a:p>
          <a:p>
            <a:r>
              <a:rPr lang="en-US" sz="3600" dirty="0"/>
              <a:t>Keep it civil</a:t>
            </a:r>
          </a:p>
          <a:p>
            <a:r>
              <a:rPr lang="en-US" sz="3600" dirty="0"/>
              <a:t>Keep calm</a:t>
            </a:r>
          </a:p>
          <a:p>
            <a:r>
              <a:rPr lang="en-US" sz="3600" dirty="0"/>
              <a:t>Remain open to other ideas</a:t>
            </a:r>
          </a:p>
          <a:p>
            <a:r>
              <a:rPr lang="en-US" sz="3600" dirty="0"/>
              <a:t>Focus on moving the discussion forward</a:t>
            </a:r>
          </a:p>
          <a:p>
            <a:endParaRPr lang="en-US" dirty="0"/>
          </a:p>
        </p:txBody>
      </p:sp>
      <p:pic>
        <p:nvPicPr>
          <p:cNvPr id="4" name="Audio 3">
            <a:hlinkClick r:id="" action="ppaction://media"/>
            <a:extLst>
              <a:ext uri="{FF2B5EF4-FFF2-40B4-BE49-F238E27FC236}">
                <a16:creationId xmlns:a16="http://schemas.microsoft.com/office/drawing/2014/main" id="{1B05D852-526D-407B-A9B1-776A9E79E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2992717"/>
      </p:ext>
    </p:extLst>
  </p:cSld>
  <p:clrMapOvr>
    <a:masterClrMapping/>
  </p:clrMapOvr>
  <mc:AlternateContent xmlns:mc="http://schemas.openxmlformats.org/markup-compatibility/2006">
    <mc:Choice xmlns:p14="http://schemas.microsoft.com/office/powerpoint/2010/main" Requires="p14">
      <p:transition spd="slow" p14:dur="2000" advTm="19747"/>
    </mc:Choice>
    <mc:Fallback>
      <p:transition spd="slow" advTm="1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2D01-0BCA-40D3-A84E-82F4B6EE7D28}"/>
              </a:ext>
            </a:extLst>
          </p:cNvPr>
          <p:cNvSpPr>
            <a:spLocks noGrp="1"/>
          </p:cNvSpPr>
          <p:nvPr>
            <p:ph type="title"/>
          </p:nvPr>
        </p:nvSpPr>
        <p:spPr>
          <a:xfrm>
            <a:off x="2949262" y="109472"/>
            <a:ext cx="9602273" cy="891862"/>
          </a:xfrm>
        </p:spPr>
        <p:txBody>
          <a:bodyPr>
            <a:noAutofit/>
          </a:bodyPr>
          <a:lstStyle/>
          <a:p>
            <a:r>
              <a:rPr lang="en-US" sz="3600" dirty="0"/>
              <a:t>Personal Ethics Informs Professional Ethics</a:t>
            </a:r>
          </a:p>
        </p:txBody>
      </p:sp>
      <p:sp>
        <p:nvSpPr>
          <p:cNvPr id="3" name="Content Placeholder 2">
            <a:extLst>
              <a:ext uri="{FF2B5EF4-FFF2-40B4-BE49-F238E27FC236}">
                <a16:creationId xmlns:a16="http://schemas.microsoft.com/office/drawing/2014/main" id="{DDFD3505-A9A4-45CA-851C-0EE8D5B892FC}"/>
              </a:ext>
            </a:extLst>
          </p:cNvPr>
          <p:cNvSpPr>
            <a:spLocks noGrp="1"/>
          </p:cNvSpPr>
          <p:nvPr>
            <p:ph idx="1"/>
          </p:nvPr>
        </p:nvSpPr>
        <p:spPr/>
        <p:txBody>
          <a:bodyPr/>
          <a:lstStyle/>
          <a:p>
            <a:r>
              <a:rPr lang="en-US" sz="3600" dirty="0"/>
              <a:t>Good leaders have a firm grasp of their personal ethics</a:t>
            </a:r>
          </a:p>
          <a:p>
            <a:r>
              <a:rPr lang="en-US" sz="3600" dirty="0"/>
              <a:t>What do you value and use as your ethical compass?</a:t>
            </a:r>
          </a:p>
          <a:p>
            <a:endParaRPr lang="en-US" dirty="0"/>
          </a:p>
        </p:txBody>
      </p:sp>
      <p:pic>
        <p:nvPicPr>
          <p:cNvPr id="6" name="Picture 5">
            <a:extLst>
              <a:ext uri="{FF2B5EF4-FFF2-40B4-BE49-F238E27FC236}">
                <a16:creationId xmlns:a16="http://schemas.microsoft.com/office/drawing/2014/main" id="{A7D875E7-BA03-4B4E-9114-2BF7E6551721}"/>
              </a:ext>
            </a:extLst>
          </p:cNvPr>
          <p:cNvPicPr>
            <a:picLocks noChangeAspect="1"/>
          </p:cNvPicPr>
          <p:nvPr/>
        </p:nvPicPr>
        <p:blipFill>
          <a:blip r:embed="rId5"/>
          <a:stretch>
            <a:fillRect/>
          </a:stretch>
        </p:blipFill>
        <p:spPr>
          <a:xfrm>
            <a:off x="8856133" y="4266404"/>
            <a:ext cx="3031067" cy="2362995"/>
          </a:xfrm>
          <a:prstGeom prst="rect">
            <a:avLst/>
          </a:prstGeom>
        </p:spPr>
      </p:pic>
      <p:pic>
        <p:nvPicPr>
          <p:cNvPr id="4" name="Audio 3">
            <a:hlinkClick r:id="" action="ppaction://media"/>
            <a:extLst>
              <a:ext uri="{FF2B5EF4-FFF2-40B4-BE49-F238E27FC236}">
                <a16:creationId xmlns:a16="http://schemas.microsoft.com/office/drawing/2014/main" id="{DB5A04A6-F316-407D-BEEB-ABBF72A6A2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4475472"/>
      </p:ext>
    </p:extLst>
  </p:cSld>
  <p:clrMapOvr>
    <a:masterClrMapping/>
  </p:clrMapOvr>
  <mc:AlternateContent xmlns:mc="http://schemas.openxmlformats.org/markup-compatibility/2006">
    <mc:Choice xmlns:p14="http://schemas.microsoft.com/office/powerpoint/2010/main" Requires="p14">
      <p:transition spd="slow" p14:dur="2000" advTm="23462"/>
    </mc:Choice>
    <mc:Fallback>
      <p:transition spd="slow" advTm="2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FFAC-3D96-45CD-B58A-62B874824BE0}"/>
              </a:ext>
            </a:extLst>
          </p:cNvPr>
          <p:cNvSpPr>
            <a:spLocks noGrp="1"/>
          </p:cNvSpPr>
          <p:nvPr>
            <p:ph type="title"/>
          </p:nvPr>
        </p:nvSpPr>
        <p:spPr/>
        <p:txBody>
          <a:bodyPr/>
          <a:lstStyle/>
          <a:p>
            <a:r>
              <a:rPr lang="en-US"/>
              <a:t>Personal Ethics</a:t>
            </a:r>
            <a:endParaRPr lang="en-US" dirty="0"/>
          </a:p>
        </p:txBody>
      </p:sp>
      <p:sp>
        <p:nvSpPr>
          <p:cNvPr id="3" name="Content Placeholder 2">
            <a:extLst>
              <a:ext uri="{FF2B5EF4-FFF2-40B4-BE49-F238E27FC236}">
                <a16:creationId xmlns:a16="http://schemas.microsoft.com/office/drawing/2014/main" id="{6CD94868-7AA9-4963-AC7C-09712C1552F2}"/>
              </a:ext>
            </a:extLst>
          </p:cNvPr>
          <p:cNvSpPr>
            <a:spLocks noGrp="1"/>
          </p:cNvSpPr>
          <p:nvPr>
            <p:ph idx="1"/>
          </p:nvPr>
        </p:nvSpPr>
        <p:spPr/>
        <p:txBody>
          <a:bodyPr/>
          <a:lstStyle/>
          <a:p>
            <a:r>
              <a:rPr lang="en-US" sz="3600" dirty="0"/>
              <a:t>What will be the legacy of my life?</a:t>
            </a:r>
          </a:p>
          <a:p>
            <a:r>
              <a:rPr lang="en-US" sz="3600" dirty="0"/>
              <a:t>Who do I think that I am?</a:t>
            </a:r>
          </a:p>
          <a:p>
            <a:r>
              <a:rPr lang="en-US" sz="3600" dirty="0"/>
              <a:t>How do I want others to see me?</a:t>
            </a:r>
          </a:p>
          <a:p>
            <a:r>
              <a:rPr lang="en-US" sz="3600" dirty="0"/>
              <a:t>Why do I believe the things that I do? </a:t>
            </a:r>
          </a:p>
          <a:p>
            <a:r>
              <a:rPr lang="en-US" sz="3600" dirty="0"/>
              <a:t>What is my purpose in life? </a:t>
            </a:r>
          </a:p>
          <a:p>
            <a:endParaRPr lang="en-US" dirty="0"/>
          </a:p>
        </p:txBody>
      </p:sp>
      <p:pic>
        <p:nvPicPr>
          <p:cNvPr id="4" name="Audio 3">
            <a:hlinkClick r:id="" action="ppaction://media"/>
            <a:extLst>
              <a:ext uri="{FF2B5EF4-FFF2-40B4-BE49-F238E27FC236}">
                <a16:creationId xmlns:a16="http://schemas.microsoft.com/office/drawing/2014/main" id="{BBC4326D-822E-4A53-B2A7-15F43FFB4C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9661469"/>
      </p:ext>
    </p:extLst>
  </p:cSld>
  <p:clrMapOvr>
    <a:masterClrMapping/>
  </p:clrMapOvr>
  <mc:AlternateContent xmlns:mc="http://schemas.openxmlformats.org/markup-compatibility/2006">
    <mc:Choice xmlns:p14="http://schemas.microsoft.com/office/powerpoint/2010/main" Requires="p14">
      <p:transition spd="slow" p14:dur="2000" advTm="40365"/>
    </mc:Choice>
    <mc:Fallback>
      <p:transition spd="slow" advTm="40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A66C7C-3CE4-43CE-A9E4-780C5B4B3856}"/>
              </a:ext>
            </a:extLst>
          </p:cNvPr>
          <p:cNvSpPr>
            <a:spLocks noGrp="1"/>
          </p:cNvSpPr>
          <p:nvPr>
            <p:ph type="title"/>
          </p:nvPr>
        </p:nvSpPr>
        <p:spPr/>
        <p:txBody>
          <a:bodyPr/>
          <a:lstStyle/>
          <a:p>
            <a:r>
              <a:rPr lang="en-US"/>
              <a:t>Personal Ethics</a:t>
            </a:r>
            <a:endParaRPr lang="en-US" dirty="0"/>
          </a:p>
        </p:txBody>
      </p:sp>
      <p:sp>
        <p:nvSpPr>
          <p:cNvPr id="3" name="Content Placeholder 2">
            <a:extLst>
              <a:ext uri="{FF2B5EF4-FFF2-40B4-BE49-F238E27FC236}">
                <a16:creationId xmlns:a16="http://schemas.microsoft.com/office/drawing/2014/main" id="{2CCCFD6F-8425-4CDF-8908-E5478F36455E}"/>
              </a:ext>
            </a:extLst>
          </p:cNvPr>
          <p:cNvSpPr>
            <a:spLocks noGrp="1"/>
          </p:cNvSpPr>
          <p:nvPr>
            <p:ph idx="1"/>
          </p:nvPr>
        </p:nvSpPr>
        <p:spPr>
          <a:xfrm>
            <a:off x="1948332" y="1461854"/>
            <a:ext cx="4277659" cy="5514181"/>
          </a:xfrm>
        </p:spPr>
        <p:txBody>
          <a:bodyPr>
            <a:normAutofit fontScale="92500" lnSpcReduction="10000"/>
          </a:bodyPr>
          <a:lstStyle/>
          <a:p>
            <a:pPr marL="0" indent="0">
              <a:buNone/>
            </a:pPr>
            <a:r>
              <a:rPr lang="en-US" sz="2200" dirty="0"/>
              <a:t>Achievement/Accomplishment</a:t>
            </a:r>
            <a:br>
              <a:rPr lang="en-US" sz="2200" dirty="0"/>
            </a:br>
            <a:r>
              <a:rPr lang="en-US" sz="2200" dirty="0"/>
              <a:t>Advancement</a:t>
            </a:r>
            <a:br>
              <a:rPr lang="en-US" sz="2200" dirty="0"/>
            </a:br>
            <a:r>
              <a:rPr lang="en-US" sz="2200" dirty="0"/>
              <a:t>Autonomy</a:t>
            </a:r>
            <a:br>
              <a:rPr lang="en-US" sz="2200" dirty="0"/>
            </a:br>
            <a:r>
              <a:rPr lang="en-US" sz="2200" dirty="0"/>
              <a:t>Balance</a:t>
            </a:r>
            <a:br>
              <a:rPr lang="en-US" sz="2200" dirty="0"/>
            </a:br>
            <a:r>
              <a:rPr lang="en-US" sz="2200" dirty="0"/>
              <a:t>Belonging to a group</a:t>
            </a:r>
            <a:br>
              <a:rPr lang="en-US" sz="2200" dirty="0"/>
            </a:br>
            <a:r>
              <a:rPr lang="en-US" sz="2200" dirty="0"/>
              <a:t>Building something </a:t>
            </a:r>
            <a:br>
              <a:rPr lang="en-US" sz="2200" dirty="0"/>
            </a:br>
            <a:r>
              <a:rPr lang="en-US" sz="2200" dirty="0"/>
              <a:t>Challenge </a:t>
            </a:r>
            <a:br>
              <a:rPr lang="en-US" sz="2200" dirty="0"/>
            </a:br>
            <a:r>
              <a:rPr lang="en-US" sz="2200" dirty="0"/>
              <a:t>Compassion </a:t>
            </a:r>
            <a:br>
              <a:rPr lang="en-US" sz="2200" dirty="0"/>
            </a:br>
            <a:r>
              <a:rPr lang="en-US" sz="2200" dirty="0"/>
              <a:t>Competition </a:t>
            </a:r>
            <a:br>
              <a:rPr lang="en-US" sz="2200" dirty="0"/>
            </a:br>
            <a:r>
              <a:rPr lang="en-US" sz="2200" dirty="0"/>
              <a:t>Creativity </a:t>
            </a:r>
            <a:br>
              <a:rPr lang="en-US" sz="2200" dirty="0"/>
            </a:br>
            <a:r>
              <a:rPr lang="en-US" sz="2200" dirty="0"/>
              <a:t>Creating something new </a:t>
            </a:r>
            <a:br>
              <a:rPr lang="en-US" sz="2200" dirty="0"/>
            </a:br>
            <a:r>
              <a:rPr lang="en-US" sz="2200" dirty="0"/>
              <a:t>Creating beauty </a:t>
            </a:r>
            <a:br>
              <a:rPr lang="en-US" sz="2200" dirty="0"/>
            </a:br>
            <a:r>
              <a:rPr lang="en-US" sz="2200" dirty="0"/>
              <a:t>Creating change</a:t>
            </a:r>
            <a:br>
              <a:rPr lang="en-US" sz="2200" dirty="0"/>
            </a:br>
            <a:r>
              <a:rPr lang="en-US" sz="2200" dirty="0"/>
              <a:t>Creating information</a:t>
            </a:r>
            <a:br>
              <a:rPr lang="en-US" sz="2200" dirty="0"/>
            </a:br>
            <a:r>
              <a:rPr lang="en-US" sz="2200" dirty="0"/>
              <a:t>Decision-making </a:t>
            </a:r>
            <a:br>
              <a:rPr lang="en-US" sz="2200" dirty="0"/>
            </a:br>
            <a:r>
              <a:rPr lang="en-US" sz="2200" dirty="0"/>
              <a:t>Entrepreneurship </a:t>
            </a:r>
            <a:br>
              <a:rPr lang="en-US" sz="2200" dirty="0"/>
            </a:br>
            <a:r>
              <a:rPr lang="en-US" sz="2200" dirty="0"/>
              <a:t>Equality </a:t>
            </a:r>
            <a:br>
              <a:rPr lang="en-US" sz="2200" dirty="0"/>
            </a:br>
            <a:r>
              <a:rPr lang="en-US" sz="2200" dirty="0"/>
              <a:t>Excitement/risk</a:t>
            </a:r>
          </a:p>
        </p:txBody>
      </p:sp>
      <p:sp>
        <p:nvSpPr>
          <p:cNvPr id="5" name="Content Placeholder 2">
            <a:extLst>
              <a:ext uri="{FF2B5EF4-FFF2-40B4-BE49-F238E27FC236}">
                <a16:creationId xmlns:a16="http://schemas.microsoft.com/office/drawing/2014/main" id="{99BD6C8B-882C-4365-BEB7-8FCF830804DC}"/>
              </a:ext>
            </a:extLst>
          </p:cNvPr>
          <p:cNvSpPr txBox="1">
            <a:spLocks/>
          </p:cNvSpPr>
          <p:nvPr/>
        </p:nvSpPr>
        <p:spPr>
          <a:xfrm>
            <a:off x="5822578" y="1461854"/>
            <a:ext cx="3697940" cy="5514181"/>
          </a:xfrm>
          <a:prstGeom prst="rect">
            <a:avLst/>
          </a:prstGeom>
        </p:spPr>
        <p:txBody>
          <a:bodyPr vert="horz" lIns="91440" tIns="45720" rIns="91440" bIns="45720" rtlCol="0">
            <a:normAutofit/>
          </a:bodyPr>
          <a:lst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4267"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3733"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Font typeface="Arial" panose="020B0604020202020204" pitchFamily="34" charset="0"/>
              <a:buChar char="•"/>
              <a:defRPr sz="32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667"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667"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fontAlgn="auto">
              <a:lnSpc>
                <a:spcPct val="90000"/>
              </a:lnSpc>
              <a:buNone/>
            </a:pPr>
            <a:r>
              <a:rPr lang="en-US" sz="2000" dirty="0"/>
              <a:t>Fame </a:t>
            </a:r>
            <a:br>
              <a:rPr lang="en-US" sz="2000" dirty="0"/>
            </a:br>
            <a:r>
              <a:rPr lang="en-US" sz="2000" dirty="0"/>
              <a:t>Family happiness </a:t>
            </a:r>
            <a:br>
              <a:rPr lang="en-US" sz="2000" dirty="0"/>
            </a:br>
            <a:r>
              <a:rPr lang="en-US" sz="2000" dirty="0"/>
              <a:t>Financial security </a:t>
            </a:r>
            <a:br>
              <a:rPr lang="en-US" sz="2000" dirty="0"/>
            </a:br>
            <a:r>
              <a:rPr lang="en-US" sz="2000" dirty="0"/>
              <a:t>Friendships </a:t>
            </a:r>
            <a:br>
              <a:rPr lang="en-US" sz="2000" dirty="0"/>
            </a:br>
            <a:r>
              <a:rPr lang="en-US" sz="2000" dirty="0"/>
              <a:t>Fun </a:t>
            </a:r>
            <a:br>
              <a:rPr lang="en-US" sz="2000" dirty="0"/>
            </a:br>
            <a:r>
              <a:rPr lang="en-US" sz="2000" dirty="0"/>
              <a:t>Happiness </a:t>
            </a:r>
            <a:br>
              <a:rPr lang="en-US" sz="2000" dirty="0"/>
            </a:br>
            <a:r>
              <a:rPr lang="en-US" sz="2000" dirty="0"/>
              <a:t>Harmony </a:t>
            </a:r>
            <a:br>
              <a:rPr lang="en-US" sz="2000" dirty="0"/>
            </a:br>
            <a:r>
              <a:rPr lang="en-US" sz="2000" dirty="0"/>
              <a:t>Health </a:t>
            </a:r>
            <a:br>
              <a:rPr lang="en-US" sz="2000" dirty="0"/>
            </a:br>
            <a:r>
              <a:rPr lang="en-US" sz="2000" dirty="0"/>
              <a:t>Helping others/serving people Influencing people </a:t>
            </a:r>
            <a:br>
              <a:rPr lang="en-US" sz="2000" dirty="0"/>
            </a:br>
            <a:r>
              <a:rPr lang="en-US" sz="2000" dirty="0"/>
              <a:t>Improving something </a:t>
            </a:r>
            <a:br>
              <a:rPr lang="en-US" sz="2000" dirty="0"/>
            </a:br>
            <a:r>
              <a:rPr lang="en-US" sz="2000" dirty="0"/>
              <a:t>Independence </a:t>
            </a:r>
            <a:br>
              <a:rPr lang="en-US" sz="2000" dirty="0"/>
            </a:br>
            <a:r>
              <a:rPr lang="en-US" sz="2000" dirty="0"/>
              <a:t>Integrity </a:t>
            </a:r>
            <a:br>
              <a:rPr lang="en-US" sz="2000" dirty="0"/>
            </a:br>
            <a:r>
              <a:rPr lang="en-US" sz="2000" dirty="0"/>
              <a:t>Leadership </a:t>
            </a:r>
            <a:br>
              <a:rPr lang="en-US" sz="2000" dirty="0"/>
            </a:br>
            <a:r>
              <a:rPr lang="en-US" sz="2000" dirty="0"/>
              <a:t>Learning/gaining wisdom </a:t>
            </a:r>
            <a:br>
              <a:rPr lang="en-US" sz="2000" dirty="0"/>
            </a:br>
            <a:r>
              <a:rPr lang="en-US" sz="2000" dirty="0"/>
              <a:t>Leisure </a:t>
            </a:r>
            <a:br>
              <a:rPr lang="en-US" sz="2000" dirty="0"/>
            </a:br>
            <a:r>
              <a:rPr lang="en-US" sz="2000" dirty="0"/>
              <a:t>Listening </a:t>
            </a:r>
            <a:br>
              <a:rPr lang="en-US" sz="2000" dirty="0"/>
            </a:br>
            <a:r>
              <a:rPr lang="en-US" sz="2000" dirty="0"/>
              <a:t>Mastering a technique/field</a:t>
            </a:r>
          </a:p>
        </p:txBody>
      </p:sp>
      <p:sp>
        <p:nvSpPr>
          <p:cNvPr id="7" name="Content Placeholder 2">
            <a:extLst>
              <a:ext uri="{FF2B5EF4-FFF2-40B4-BE49-F238E27FC236}">
                <a16:creationId xmlns:a16="http://schemas.microsoft.com/office/drawing/2014/main" id="{2A597020-E21D-4E5B-A31D-CB427EF224DB}"/>
              </a:ext>
            </a:extLst>
          </p:cNvPr>
          <p:cNvSpPr txBox="1">
            <a:spLocks/>
          </p:cNvSpPr>
          <p:nvPr/>
        </p:nvSpPr>
        <p:spPr>
          <a:xfrm>
            <a:off x="9484661" y="1488748"/>
            <a:ext cx="3007659" cy="5514181"/>
          </a:xfrm>
          <a:prstGeom prst="rect">
            <a:avLst/>
          </a:prstGeom>
        </p:spPr>
        <p:txBody>
          <a:bodyPr vert="horz" lIns="91440" tIns="45720" rIns="91440" bIns="45720" rtlCol="0">
            <a:normAutofit/>
          </a:bodyPr>
          <a:lst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4267"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3733"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Font typeface="Arial" panose="020B0604020202020204" pitchFamily="34" charset="0"/>
              <a:buChar char="•"/>
              <a:defRPr sz="32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667"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667"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fontAlgn="auto">
              <a:lnSpc>
                <a:spcPct val="90000"/>
              </a:lnSpc>
              <a:buNone/>
            </a:pPr>
            <a:r>
              <a:rPr lang="en-US" sz="2000" dirty="0"/>
              <a:t>Physical activity </a:t>
            </a:r>
            <a:br>
              <a:rPr lang="en-US" sz="2000" dirty="0"/>
            </a:br>
            <a:r>
              <a:rPr lang="en-US" sz="2000" dirty="0"/>
              <a:t>Receiving recognition</a:t>
            </a:r>
            <a:br>
              <a:rPr lang="en-US" sz="2000" dirty="0"/>
            </a:br>
            <a:r>
              <a:rPr lang="en-US" sz="2000" dirty="0"/>
              <a:t>Repairing something </a:t>
            </a:r>
            <a:br>
              <a:rPr lang="en-US" sz="2000" dirty="0"/>
            </a:br>
            <a:r>
              <a:rPr lang="en-US" sz="2000" dirty="0"/>
              <a:t>Respect </a:t>
            </a:r>
            <a:br>
              <a:rPr lang="en-US" sz="2000" dirty="0"/>
            </a:br>
            <a:r>
              <a:rPr lang="en-US" sz="2000" dirty="0"/>
              <a:t>Risk-taking </a:t>
            </a:r>
            <a:br>
              <a:rPr lang="en-US" sz="2000" dirty="0"/>
            </a:br>
            <a:r>
              <a:rPr lang="en-US" sz="2000" dirty="0"/>
              <a:t>Safety </a:t>
            </a:r>
            <a:br>
              <a:rPr lang="en-US" sz="2000" dirty="0"/>
            </a:br>
            <a:r>
              <a:rPr lang="en-US" sz="2000" dirty="0"/>
              <a:t>Security </a:t>
            </a:r>
            <a:br>
              <a:rPr lang="en-US" sz="2000" dirty="0"/>
            </a:br>
            <a:r>
              <a:rPr lang="en-US" sz="2000" dirty="0"/>
              <a:t>Self-expression </a:t>
            </a:r>
            <a:br>
              <a:rPr lang="en-US" sz="2000" dirty="0"/>
            </a:br>
            <a:r>
              <a:rPr lang="en-US" sz="2000" dirty="0"/>
              <a:t>Spirituality </a:t>
            </a:r>
            <a:br>
              <a:rPr lang="en-US" sz="2000" dirty="0"/>
            </a:br>
            <a:r>
              <a:rPr lang="en-US" sz="2000" dirty="0"/>
              <a:t>Stability </a:t>
            </a:r>
            <a:br>
              <a:rPr lang="en-US" sz="2000" dirty="0"/>
            </a:br>
            <a:r>
              <a:rPr lang="en-US" sz="2000" dirty="0"/>
              <a:t>Status </a:t>
            </a:r>
            <a:br>
              <a:rPr lang="en-US" sz="2000" dirty="0"/>
            </a:br>
            <a:r>
              <a:rPr lang="en-US" sz="2000" dirty="0"/>
              <a:t>Teamwork </a:t>
            </a:r>
            <a:br>
              <a:rPr lang="en-US" sz="2000" dirty="0"/>
            </a:br>
            <a:r>
              <a:rPr lang="en-US" sz="2000" dirty="0"/>
              <a:t>Tenacity </a:t>
            </a:r>
            <a:br>
              <a:rPr lang="en-US" sz="2000" dirty="0"/>
            </a:br>
            <a:r>
              <a:rPr lang="en-US" sz="2000" dirty="0"/>
              <a:t>Visioning </a:t>
            </a:r>
            <a:br>
              <a:rPr lang="en-US" sz="2000" dirty="0"/>
            </a:br>
            <a:r>
              <a:rPr lang="en-US" sz="2000" dirty="0"/>
              <a:t>Wealth</a:t>
            </a:r>
          </a:p>
        </p:txBody>
      </p:sp>
      <p:pic>
        <p:nvPicPr>
          <p:cNvPr id="2" name="Audio 1">
            <a:hlinkClick r:id="" action="ppaction://media"/>
            <a:extLst>
              <a:ext uri="{FF2B5EF4-FFF2-40B4-BE49-F238E27FC236}">
                <a16:creationId xmlns:a16="http://schemas.microsoft.com/office/drawing/2014/main" id="{00CFAE30-A804-4CCB-8477-E0BF595D9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2497499"/>
      </p:ext>
    </p:extLst>
  </p:cSld>
  <p:clrMapOvr>
    <a:masterClrMapping/>
  </p:clrMapOvr>
  <mc:AlternateContent xmlns:mc="http://schemas.openxmlformats.org/markup-compatibility/2006">
    <mc:Choice xmlns:p14="http://schemas.microsoft.com/office/powerpoint/2010/main" Requires="p14">
      <p:transition spd="slow" p14:dur="2000" advTm="39344"/>
    </mc:Choice>
    <mc:Fallback>
      <p:transition spd="slow" advTm="3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4740-6CF5-4D38-AF5B-E4095D2AA941}"/>
              </a:ext>
            </a:extLst>
          </p:cNvPr>
          <p:cNvSpPr>
            <a:spLocks noGrp="1"/>
          </p:cNvSpPr>
          <p:nvPr>
            <p:ph type="title"/>
          </p:nvPr>
        </p:nvSpPr>
        <p:spPr/>
        <p:txBody>
          <a:bodyPr/>
          <a:lstStyle/>
          <a:p>
            <a:r>
              <a:rPr lang="en-US"/>
              <a:t>Show Empathy</a:t>
            </a:r>
            <a:endParaRPr lang="en-US" dirty="0"/>
          </a:p>
        </p:txBody>
      </p:sp>
      <p:sp>
        <p:nvSpPr>
          <p:cNvPr id="3" name="Content Placeholder 2">
            <a:extLst>
              <a:ext uri="{FF2B5EF4-FFF2-40B4-BE49-F238E27FC236}">
                <a16:creationId xmlns:a16="http://schemas.microsoft.com/office/drawing/2014/main" id="{99F2C8AC-03C2-4002-B56E-FD1EFFAF637B}"/>
              </a:ext>
            </a:extLst>
          </p:cNvPr>
          <p:cNvSpPr>
            <a:spLocks noGrp="1"/>
          </p:cNvSpPr>
          <p:nvPr>
            <p:ph idx="1"/>
          </p:nvPr>
        </p:nvSpPr>
        <p:spPr>
          <a:xfrm>
            <a:off x="3124200" y="1219200"/>
            <a:ext cx="8763000" cy="5283199"/>
          </a:xfrm>
        </p:spPr>
        <p:txBody>
          <a:bodyPr>
            <a:normAutofit fontScale="92500"/>
          </a:bodyPr>
          <a:lstStyle/>
          <a:p>
            <a:r>
              <a:rPr lang="en-US" sz="3900" dirty="0"/>
              <a:t>Empathy—The ability to place yourself in another’s shoes and begin to understand what they are feeling</a:t>
            </a:r>
          </a:p>
          <a:p>
            <a:r>
              <a:rPr lang="en-US" sz="3900" dirty="0"/>
              <a:t>Part of being an effective leader</a:t>
            </a:r>
            <a:br>
              <a:rPr lang="en-US" sz="3900" dirty="0"/>
            </a:br>
            <a:r>
              <a:rPr lang="en-US" sz="3900" dirty="0"/>
              <a:t>is showing that you have a human side</a:t>
            </a:r>
          </a:p>
          <a:p>
            <a:r>
              <a:rPr lang="en-US" sz="3900" dirty="0"/>
              <a:t>It is important to celebrate life’s joys together and lift each other up during life’s challenges</a:t>
            </a:r>
          </a:p>
          <a:p>
            <a:endParaRPr lang="en-US" dirty="0"/>
          </a:p>
        </p:txBody>
      </p:sp>
      <p:pic>
        <p:nvPicPr>
          <p:cNvPr id="4" name="Audio 3">
            <a:hlinkClick r:id="" action="ppaction://media"/>
            <a:extLst>
              <a:ext uri="{FF2B5EF4-FFF2-40B4-BE49-F238E27FC236}">
                <a16:creationId xmlns:a16="http://schemas.microsoft.com/office/drawing/2014/main" id="{02EF6FD2-E116-4E12-8B5F-4B5529CD8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3707124"/>
      </p:ext>
    </p:extLst>
  </p:cSld>
  <p:clrMapOvr>
    <a:masterClrMapping/>
  </p:clrMapOvr>
  <mc:AlternateContent xmlns:mc="http://schemas.openxmlformats.org/markup-compatibility/2006">
    <mc:Choice xmlns:p14="http://schemas.microsoft.com/office/powerpoint/2010/main" Requires="p14">
      <p:transition spd="slow" p14:dur="2000" advTm="46983"/>
    </mc:Choice>
    <mc:Fallback>
      <p:transition spd="slow" advTm="4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Kwatasian Hunt, at  </a:t>
            </a:r>
            <a:r>
              <a:rPr lang="en-US" u="sng" dirty="0">
                <a:hlinkClick r:id="rId5"/>
              </a:rPr>
              <a:t>eap.information@finance.alabama.gov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normAutofit fontScale="90000"/>
          </a:bodyPr>
          <a:lstStyle/>
          <a:p>
            <a:r>
              <a:rPr lang="en-US"/>
              <a:t>State Employee Assistance Program</a:t>
            </a:r>
            <a:endParaRPr lang="en-US" dirty="0"/>
          </a:p>
        </p:txBody>
      </p:sp>
      <p:pic>
        <p:nvPicPr>
          <p:cNvPr id="2" name="Audio 1">
            <a:hlinkClick r:id="" action="ppaction://media"/>
            <a:extLst>
              <a:ext uri="{FF2B5EF4-FFF2-40B4-BE49-F238E27FC236}">
                <a16:creationId xmlns:a16="http://schemas.microsoft.com/office/drawing/2014/main" id="{CC2E751F-4243-4095-873C-967EAAABEA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48841"/>
    </mc:Choice>
    <mc:Fallback>
      <p:transition spd="slow" advTm="4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A4ADF-53FD-49DB-93CB-BCC5C2856A4E}"/>
              </a:ext>
            </a:extLst>
          </p:cNvPr>
          <p:cNvSpPr>
            <a:spLocks noGrp="1"/>
          </p:cNvSpPr>
          <p:nvPr>
            <p:ph type="title"/>
          </p:nvPr>
        </p:nvSpPr>
        <p:spPr/>
        <p:txBody>
          <a:bodyPr/>
          <a:lstStyle/>
          <a:p>
            <a:r>
              <a:rPr lang="en-US"/>
              <a:t>Show Kindness</a:t>
            </a:r>
            <a:endParaRPr lang="en-US" dirty="0"/>
          </a:p>
        </p:txBody>
      </p:sp>
      <p:sp>
        <p:nvSpPr>
          <p:cNvPr id="3" name="Content Placeholder 2">
            <a:extLst>
              <a:ext uri="{FF2B5EF4-FFF2-40B4-BE49-F238E27FC236}">
                <a16:creationId xmlns:a16="http://schemas.microsoft.com/office/drawing/2014/main" id="{AA8301BB-C985-4DE4-8A23-C8E3B5D84626}"/>
              </a:ext>
            </a:extLst>
          </p:cNvPr>
          <p:cNvSpPr>
            <a:spLocks noGrp="1"/>
          </p:cNvSpPr>
          <p:nvPr>
            <p:ph idx="1"/>
          </p:nvPr>
        </p:nvSpPr>
        <p:spPr/>
        <p:txBody>
          <a:bodyPr>
            <a:normAutofit/>
          </a:bodyPr>
          <a:lstStyle/>
          <a:p>
            <a:r>
              <a:rPr lang="en-US" sz="3600" dirty="0"/>
              <a:t>“No act of kindness, no matter how small, is ever wasted.” –Aesop</a:t>
            </a:r>
          </a:p>
          <a:p>
            <a:r>
              <a:rPr lang="en-US" sz="3600" dirty="0"/>
              <a:t>“Offer support, sympathy and feedback in your daily business life. It will bring you positive emotional returns—part of ‘corporate karma.’” </a:t>
            </a:r>
            <a:br>
              <a:rPr lang="en-US" sz="3600" dirty="0"/>
            </a:br>
            <a:r>
              <a:rPr lang="en-US" sz="3600" dirty="0"/>
              <a:t>–Lynn Taylor (author)</a:t>
            </a:r>
          </a:p>
        </p:txBody>
      </p:sp>
      <p:pic>
        <p:nvPicPr>
          <p:cNvPr id="4" name="Audio 3">
            <a:hlinkClick r:id="" action="ppaction://media"/>
            <a:extLst>
              <a:ext uri="{FF2B5EF4-FFF2-40B4-BE49-F238E27FC236}">
                <a16:creationId xmlns:a16="http://schemas.microsoft.com/office/drawing/2014/main" id="{A2FC9E84-C201-4619-B97B-6BA8CBA85F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1738155"/>
      </p:ext>
    </p:extLst>
  </p:cSld>
  <p:clrMapOvr>
    <a:masterClrMapping/>
  </p:clrMapOvr>
  <mc:AlternateContent xmlns:mc="http://schemas.openxmlformats.org/markup-compatibility/2006">
    <mc:Choice xmlns:p14="http://schemas.microsoft.com/office/powerpoint/2010/main" Requires="p14">
      <p:transition spd="slow" p14:dur="2000" advTm="37301"/>
    </mc:Choice>
    <mc:Fallback>
      <p:transition spd="slow" advTm="3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80E00-6901-46CB-9BAE-A6E21CDB1834}"/>
              </a:ext>
            </a:extLst>
          </p:cNvPr>
          <p:cNvSpPr>
            <a:spLocks noGrp="1"/>
          </p:cNvSpPr>
          <p:nvPr>
            <p:ph type="title"/>
          </p:nvPr>
        </p:nvSpPr>
        <p:spPr/>
        <p:txBody>
          <a:bodyPr/>
          <a:lstStyle/>
          <a:p>
            <a:r>
              <a:rPr lang="en-US"/>
              <a:t>Be Flexible</a:t>
            </a:r>
            <a:endParaRPr lang="en-US" dirty="0"/>
          </a:p>
        </p:txBody>
      </p:sp>
      <p:sp>
        <p:nvSpPr>
          <p:cNvPr id="3" name="Content Placeholder 2">
            <a:extLst>
              <a:ext uri="{FF2B5EF4-FFF2-40B4-BE49-F238E27FC236}">
                <a16:creationId xmlns:a16="http://schemas.microsoft.com/office/drawing/2014/main" id="{DCE4CDA0-1907-4A21-9D80-A1A3EF017776}"/>
              </a:ext>
            </a:extLst>
          </p:cNvPr>
          <p:cNvSpPr>
            <a:spLocks noGrp="1"/>
          </p:cNvSpPr>
          <p:nvPr>
            <p:ph idx="1"/>
          </p:nvPr>
        </p:nvSpPr>
        <p:spPr/>
        <p:txBody>
          <a:bodyPr/>
          <a:lstStyle/>
          <a:p>
            <a:r>
              <a:rPr lang="en-US" sz="3600" dirty="0"/>
              <a:t>Be able to adapt to the situation </a:t>
            </a:r>
            <a:br>
              <a:rPr lang="en-US" sz="3600" dirty="0"/>
            </a:br>
            <a:r>
              <a:rPr lang="en-US" sz="3600" dirty="0"/>
              <a:t>at hand</a:t>
            </a:r>
          </a:p>
          <a:p>
            <a:r>
              <a:rPr lang="en-US" sz="3600" dirty="0"/>
              <a:t>Take others’ perspectives and </a:t>
            </a:r>
            <a:br>
              <a:rPr lang="en-US" sz="3600" dirty="0"/>
            </a:br>
            <a:r>
              <a:rPr lang="en-US" sz="3600" dirty="0"/>
              <a:t>input into consideration</a:t>
            </a:r>
          </a:p>
          <a:p>
            <a:r>
              <a:rPr lang="en-US" sz="3600" dirty="0"/>
              <a:t>No two interactions are the same</a:t>
            </a:r>
          </a:p>
          <a:p>
            <a:endParaRPr lang="en-US" dirty="0"/>
          </a:p>
        </p:txBody>
      </p:sp>
      <p:pic>
        <p:nvPicPr>
          <p:cNvPr id="4" name="Audio 3">
            <a:hlinkClick r:id="" action="ppaction://media"/>
            <a:extLst>
              <a:ext uri="{FF2B5EF4-FFF2-40B4-BE49-F238E27FC236}">
                <a16:creationId xmlns:a16="http://schemas.microsoft.com/office/drawing/2014/main" id="{960486D8-EB7C-4DCF-AF82-0943DBFDF8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2109862"/>
      </p:ext>
    </p:extLst>
  </p:cSld>
  <p:clrMapOvr>
    <a:masterClrMapping/>
  </p:clrMapOvr>
  <mc:AlternateContent xmlns:mc="http://schemas.openxmlformats.org/markup-compatibility/2006">
    <mc:Choice xmlns:p14="http://schemas.microsoft.com/office/powerpoint/2010/main" Requires="p14">
      <p:transition spd="slow" p14:dur="2000" advTm="21209"/>
    </mc:Choice>
    <mc:Fallback>
      <p:transition spd="slow" advTm="2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1E81-B0F9-4146-9188-4E70AE25BCB4}"/>
              </a:ext>
            </a:extLst>
          </p:cNvPr>
          <p:cNvSpPr>
            <a:spLocks noGrp="1"/>
          </p:cNvSpPr>
          <p:nvPr>
            <p:ph type="title"/>
          </p:nvPr>
        </p:nvSpPr>
        <p:spPr/>
        <p:txBody>
          <a:bodyPr/>
          <a:lstStyle/>
          <a:p>
            <a:r>
              <a:rPr lang="en-US"/>
              <a:t>Good Manners &amp; Etiquette</a:t>
            </a:r>
            <a:endParaRPr lang="en-US" dirty="0"/>
          </a:p>
        </p:txBody>
      </p:sp>
      <p:sp>
        <p:nvSpPr>
          <p:cNvPr id="3" name="Content Placeholder 2">
            <a:extLst>
              <a:ext uri="{FF2B5EF4-FFF2-40B4-BE49-F238E27FC236}">
                <a16:creationId xmlns:a16="http://schemas.microsoft.com/office/drawing/2014/main" id="{92861D5F-F381-40AB-9797-BD3CCA9E74A1}"/>
              </a:ext>
            </a:extLst>
          </p:cNvPr>
          <p:cNvSpPr>
            <a:spLocks noGrp="1"/>
          </p:cNvSpPr>
          <p:nvPr>
            <p:ph idx="1"/>
          </p:nvPr>
        </p:nvSpPr>
        <p:spPr/>
        <p:txBody>
          <a:bodyPr>
            <a:normAutofit/>
          </a:bodyPr>
          <a:lstStyle/>
          <a:p>
            <a:r>
              <a:rPr lang="en-US" sz="3600" dirty="0"/>
              <a:t>Never be too busy for “please” and “thank you”</a:t>
            </a:r>
          </a:p>
          <a:p>
            <a:r>
              <a:rPr lang="en-US" sz="3600" dirty="0"/>
              <a:t>Reflection of your character and values </a:t>
            </a:r>
          </a:p>
          <a:p>
            <a:r>
              <a:rPr lang="en-US" sz="3600" dirty="0"/>
              <a:t>Business etiquette classes are very popular, due in large part to the fact that these skills are not being taught or passed on </a:t>
            </a:r>
          </a:p>
          <a:p>
            <a:endParaRPr lang="en-US" dirty="0"/>
          </a:p>
        </p:txBody>
      </p:sp>
      <p:pic>
        <p:nvPicPr>
          <p:cNvPr id="4" name="Audio 3">
            <a:hlinkClick r:id="" action="ppaction://media"/>
            <a:extLst>
              <a:ext uri="{FF2B5EF4-FFF2-40B4-BE49-F238E27FC236}">
                <a16:creationId xmlns:a16="http://schemas.microsoft.com/office/drawing/2014/main" id="{B587FDCE-31EA-4978-A4CA-6FF36A3FD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7275934"/>
      </p:ext>
    </p:extLst>
  </p:cSld>
  <p:clrMapOvr>
    <a:masterClrMapping/>
  </p:clrMapOvr>
  <mc:AlternateContent xmlns:mc="http://schemas.openxmlformats.org/markup-compatibility/2006">
    <mc:Choice xmlns:p14="http://schemas.microsoft.com/office/powerpoint/2010/main" Requires="p14">
      <p:transition spd="slow" p14:dur="2000" advTm="30637"/>
    </mc:Choice>
    <mc:Fallback>
      <p:transition spd="slow" advTm="3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1E81-B0F9-4146-9188-4E70AE25BCB4}"/>
              </a:ext>
            </a:extLst>
          </p:cNvPr>
          <p:cNvSpPr>
            <a:spLocks noGrp="1"/>
          </p:cNvSpPr>
          <p:nvPr>
            <p:ph type="title"/>
          </p:nvPr>
        </p:nvSpPr>
        <p:spPr/>
        <p:txBody>
          <a:bodyPr/>
          <a:lstStyle/>
          <a:p>
            <a:r>
              <a:rPr lang="en-US"/>
              <a:t>Technology Etiquette</a:t>
            </a:r>
            <a:endParaRPr lang="en-US" dirty="0"/>
          </a:p>
        </p:txBody>
      </p:sp>
      <p:sp>
        <p:nvSpPr>
          <p:cNvPr id="3" name="Content Placeholder 2">
            <a:extLst>
              <a:ext uri="{FF2B5EF4-FFF2-40B4-BE49-F238E27FC236}">
                <a16:creationId xmlns:a16="http://schemas.microsoft.com/office/drawing/2014/main" id="{92861D5F-F381-40AB-9797-BD3CCA9E74A1}"/>
              </a:ext>
            </a:extLst>
          </p:cNvPr>
          <p:cNvSpPr>
            <a:spLocks noGrp="1"/>
          </p:cNvSpPr>
          <p:nvPr>
            <p:ph idx="1"/>
          </p:nvPr>
        </p:nvSpPr>
        <p:spPr/>
        <p:txBody>
          <a:bodyPr>
            <a:normAutofit fontScale="85000" lnSpcReduction="10000"/>
          </a:bodyPr>
          <a:lstStyle/>
          <a:p>
            <a:r>
              <a:rPr lang="en-US" dirty="0"/>
              <a:t>Avoid checking your cell phone or smart device during a business meeting</a:t>
            </a:r>
          </a:p>
          <a:p>
            <a:r>
              <a:rPr lang="en-US" dirty="0"/>
              <a:t>Notify the presenter before the meeting begins if you’re expecting an urgent call</a:t>
            </a:r>
          </a:p>
          <a:p>
            <a:r>
              <a:rPr lang="en-US" dirty="0"/>
              <a:t>Turn your cell phone on silent whenever possible before entering a presentation or meeting</a:t>
            </a:r>
          </a:p>
          <a:p>
            <a:r>
              <a:rPr lang="en-US" dirty="0"/>
              <a:t>Follow company policies regarding cell phone use</a:t>
            </a:r>
          </a:p>
          <a:p>
            <a:endParaRPr lang="en-US" dirty="0"/>
          </a:p>
        </p:txBody>
      </p:sp>
      <p:pic>
        <p:nvPicPr>
          <p:cNvPr id="4" name="Audio 3">
            <a:hlinkClick r:id="" action="ppaction://media"/>
            <a:extLst>
              <a:ext uri="{FF2B5EF4-FFF2-40B4-BE49-F238E27FC236}">
                <a16:creationId xmlns:a16="http://schemas.microsoft.com/office/drawing/2014/main" id="{61F6E778-3DC2-41EA-8AC1-3BC4A1252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46976153"/>
      </p:ext>
    </p:extLst>
  </p:cSld>
  <p:clrMapOvr>
    <a:masterClrMapping/>
  </p:clrMapOvr>
  <mc:AlternateContent xmlns:mc="http://schemas.openxmlformats.org/markup-compatibility/2006">
    <mc:Choice xmlns:p14="http://schemas.microsoft.com/office/powerpoint/2010/main" Requires="p14">
      <p:transition spd="slow" p14:dur="2000" advTm="68949"/>
    </mc:Choice>
    <mc:Fallback>
      <p:transition spd="slow" advTm="6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1E81-B0F9-4146-9188-4E70AE25BCB4}"/>
              </a:ext>
            </a:extLst>
          </p:cNvPr>
          <p:cNvSpPr>
            <a:spLocks noGrp="1"/>
          </p:cNvSpPr>
          <p:nvPr>
            <p:ph type="title"/>
          </p:nvPr>
        </p:nvSpPr>
        <p:spPr/>
        <p:txBody>
          <a:bodyPr/>
          <a:lstStyle/>
          <a:p>
            <a:r>
              <a:rPr lang="en-US"/>
              <a:t>Technology Etiquette</a:t>
            </a:r>
            <a:endParaRPr lang="en-US" dirty="0"/>
          </a:p>
        </p:txBody>
      </p:sp>
      <p:sp>
        <p:nvSpPr>
          <p:cNvPr id="3" name="Content Placeholder 2">
            <a:extLst>
              <a:ext uri="{FF2B5EF4-FFF2-40B4-BE49-F238E27FC236}">
                <a16:creationId xmlns:a16="http://schemas.microsoft.com/office/drawing/2014/main" id="{92861D5F-F381-40AB-9797-BD3CCA9E74A1}"/>
              </a:ext>
            </a:extLst>
          </p:cNvPr>
          <p:cNvSpPr>
            <a:spLocks noGrp="1"/>
          </p:cNvSpPr>
          <p:nvPr>
            <p:ph idx="1"/>
          </p:nvPr>
        </p:nvSpPr>
        <p:spPr/>
        <p:txBody>
          <a:bodyPr>
            <a:normAutofit fontScale="92500"/>
          </a:bodyPr>
          <a:lstStyle/>
          <a:p>
            <a:r>
              <a:rPr lang="en-US" sz="3900" dirty="0"/>
              <a:t>Don’t text or email during a business meeting or presentation</a:t>
            </a:r>
          </a:p>
          <a:p>
            <a:r>
              <a:rPr lang="en-US" sz="3900" dirty="0"/>
              <a:t>Don’t update social networks during a business meeting</a:t>
            </a:r>
          </a:p>
          <a:p>
            <a:r>
              <a:rPr lang="en-US" sz="3900" dirty="0"/>
              <a:t>Don’t bring personal cell phone calls into the office when returning from your lunch break</a:t>
            </a:r>
          </a:p>
          <a:p>
            <a:r>
              <a:rPr lang="en-US" sz="3900" dirty="0"/>
              <a:t>Don’t assume clients or coworkers text</a:t>
            </a:r>
          </a:p>
          <a:p>
            <a:endParaRPr lang="en-US" dirty="0"/>
          </a:p>
        </p:txBody>
      </p:sp>
      <p:pic>
        <p:nvPicPr>
          <p:cNvPr id="4" name="Audio 3">
            <a:hlinkClick r:id="" action="ppaction://media"/>
            <a:extLst>
              <a:ext uri="{FF2B5EF4-FFF2-40B4-BE49-F238E27FC236}">
                <a16:creationId xmlns:a16="http://schemas.microsoft.com/office/drawing/2014/main" id="{CECB6518-ACCE-4138-84B9-CE5D140AB1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4506273"/>
      </p:ext>
    </p:extLst>
  </p:cSld>
  <p:clrMapOvr>
    <a:masterClrMapping/>
  </p:clrMapOvr>
  <mc:AlternateContent xmlns:mc="http://schemas.openxmlformats.org/markup-compatibility/2006">
    <mc:Choice xmlns:p14="http://schemas.microsoft.com/office/powerpoint/2010/main" Requires="p14">
      <p:transition spd="slow" p14:dur="2000" advTm="41782"/>
    </mc:Choice>
    <mc:Fallback>
      <p:transition spd="slow" advTm="41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5505-E115-4AD8-8745-3246145DDCA6}"/>
              </a:ext>
            </a:extLst>
          </p:cNvPr>
          <p:cNvSpPr>
            <a:spLocks noGrp="1"/>
          </p:cNvSpPr>
          <p:nvPr>
            <p:ph type="title"/>
          </p:nvPr>
        </p:nvSpPr>
        <p:spPr/>
        <p:txBody>
          <a:bodyPr/>
          <a:lstStyle/>
          <a:p>
            <a:r>
              <a:rPr lang="en-US"/>
              <a:t>Demonstrate Trustworthiness</a:t>
            </a:r>
            <a:endParaRPr lang="en-US" dirty="0"/>
          </a:p>
        </p:txBody>
      </p:sp>
      <p:sp>
        <p:nvSpPr>
          <p:cNvPr id="3" name="Content Placeholder 2">
            <a:extLst>
              <a:ext uri="{FF2B5EF4-FFF2-40B4-BE49-F238E27FC236}">
                <a16:creationId xmlns:a16="http://schemas.microsoft.com/office/drawing/2014/main" id="{E98BEF54-B0FD-4DD4-8DD8-150F213F2D01}"/>
              </a:ext>
            </a:extLst>
          </p:cNvPr>
          <p:cNvSpPr>
            <a:spLocks noGrp="1"/>
          </p:cNvSpPr>
          <p:nvPr>
            <p:ph idx="1"/>
          </p:nvPr>
        </p:nvSpPr>
        <p:spPr/>
        <p:txBody>
          <a:bodyPr/>
          <a:lstStyle/>
          <a:p>
            <a:r>
              <a:rPr lang="en-US" sz="3600" dirty="0"/>
              <a:t>Demonstrates that you are dependable</a:t>
            </a:r>
          </a:p>
          <a:p>
            <a:r>
              <a:rPr lang="en-US" sz="3600" dirty="0"/>
              <a:t>Trust is invaluable on any team. Others will know that they can count on you to get the job done</a:t>
            </a:r>
          </a:p>
          <a:p>
            <a:endParaRPr lang="en-US" dirty="0"/>
          </a:p>
        </p:txBody>
      </p:sp>
      <p:pic>
        <p:nvPicPr>
          <p:cNvPr id="6" name="Picture 5">
            <a:extLst>
              <a:ext uri="{FF2B5EF4-FFF2-40B4-BE49-F238E27FC236}">
                <a16:creationId xmlns:a16="http://schemas.microsoft.com/office/drawing/2014/main" id="{E658D858-2032-4A60-B335-E6FD632436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38" t="18265" r="4290" b="13740"/>
          <a:stretch/>
        </p:blipFill>
        <p:spPr>
          <a:xfrm>
            <a:off x="5923862" y="4822435"/>
            <a:ext cx="4151472" cy="1806964"/>
          </a:xfrm>
          <a:prstGeom prst="rect">
            <a:avLst/>
          </a:prstGeom>
        </p:spPr>
      </p:pic>
      <p:pic>
        <p:nvPicPr>
          <p:cNvPr id="4" name="Audio 3">
            <a:hlinkClick r:id="" action="ppaction://media"/>
            <a:extLst>
              <a:ext uri="{FF2B5EF4-FFF2-40B4-BE49-F238E27FC236}">
                <a16:creationId xmlns:a16="http://schemas.microsoft.com/office/drawing/2014/main" id="{43741A0D-4092-46D2-A2A5-D4ABD9B302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8022201"/>
      </p:ext>
    </p:extLst>
  </p:cSld>
  <p:clrMapOvr>
    <a:masterClrMapping/>
  </p:clrMapOvr>
  <mc:AlternateContent xmlns:mc="http://schemas.openxmlformats.org/markup-compatibility/2006">
    <mc:Choice xmlns:p14="http://schemas.microsoft.com/office/powerpoint/2010/main" Requires="p14">
      <p:transition spd="slow" p14:dur="2000" advTm="57990"/>
    </mc:Choice>
    <mc:Fallback>
      <p:transition spd="slow" advTm="5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B8DA-FCBE-4ECD-AD3D-CA799FEB4F95}"/>
              </a:ext>
            </a:extLst>
          </p:cNvPr>
          <p:cNvSpPr>
            <a:spLocks noGrp="1"/>
          </p:cNvSpPr>
          <p:nvPr>
            <p:ph type="title"/>
          </p:nvPr>
        </p:nvSpPr>
        <p:spPr/>
        <p:txBody>
          <a:bodyPr/>
          <a:lstStyle/>
          <a:p>
            <a:r>
              <a:rPr lang="en-US"/>
              <a:t>Have a Positive Attitude</a:t>
            </a:r>
            <a:endParaRPr lang="en-US" dirty="0"/>
          </a:p>
        </p:txBody>
      </p:sp>
      <p:sp>
        <p:nvSpPr>
          <p:cNvPr id="3" name="Content Placeholder 2">
            <a:extLst>
              <a:ext uri="{FF2B5EF4-FFF2-40B4-BE49-F238E27FC236}">
                <a16:creationId xmlns:a16="http://schemas.microsoft.com/office/drawing/2014/main" id="{70BBE2B4-5DDE-4490-ADED-4A772D7B27DB}"/>
              </a:ext>
            </a:extLst>
          </p:cNvPr>
          <p:cNvSpPr>
            <a:spLocks noGrp="1"/>
          </p:cNvSpPr>
          <p:nvPr>
            <p:ph idx="1"/>
          </p:nvPr>
        </p:nvSpPr>
        <p:spPr/>
        <p:txBody>
          <a:bodyPr/>
          <a:lstStyle/>
          <a:p>
            <a:r>
              <a:rPr lang="en-US" sz="3600" dirty="0"/>
              <a:t>Have an upbeat and motivational attitude</a:t>
            </a:r>
          </a:p>
          <a:p>
            <a:r>
              <a:rPr lang="en-US" sz="3600" dirty="0"/>
              <a:t>Excitement is contagious. Coworkers and supervisors both like to work with those who have a positive attitude and are excited about their jobs</a:t>
            </a:r>
          </a:p>
          <a:p>
            <a:endParaRPr lang="en-US" dirty="0"/>
          </a:p>
        </p:txBody>
      </p:sp>
      <p:pic>
        <p:nvPicPr>
          <p:cNvPr id="4" name="Audio 3">
            <a:hlinkClick r:id="" action="ppaction://media"/>
            <a:extLst>
              <a:ext uri="{FF2B5EF4-FFF2-40B4-BE49-F238E27FC236}">
                <a16:creationId xmlns:a16="http://schemas.microsoft.com/office/drawing/2014/main" id="{C319EA32-E30E-40BD-AA6A-C338A1D9A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8254662"/>
      </p:ext>
    </p:extLst>
  </p:cSld>
  <p:clrMapOvr>
    <a:masterClrMapping/>
  </p:clrMapOvr>
  <mc:AlternateContent xmlns:mc="http://schemas.openxmlformats.org/markup-compatibility/2006">
    <mc:Choice xmlns:p14="http://schemas.microsoft.com/office/powerpoint/2010/main" Requires="p14">
      <p:transition spd="slow" p14:dur="2000" advTm="50629"/>
    </mc:Choice>
    <mc:Fallback>
      <p:transition spd="slow" advTm="50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0B8DA-FCBE-4ECD-AD3D-CA799FEB4F95}"/>
              </a:ext>
            </a:extLst>
          </p:cNvPr>
          <p:cNvSpPr>
            <a:spLocks noGrp="1"/>
          </p:cNvSpPr>
          <p:nvPr>
            <p:ph type="title"/>
          </p:nvPr>
        </p:nvSpPr>
        <p:spPr/>
        <p:txBody>
          <a:bodyPr/>
          <a:lstStyle/>
          <a:p>
            <a:r>
              <a:rPr lang="en-US"/>
              <a:t>Be a Self-Starter</a:t>
            </a:r>
            <a:endParaRPr lang="en-US" dirty="0"/>
          </a:p>
        </p:txBody>
      </p:sp>
      <p:sp>
        <p:nvSpPr>
          <p:cNvPr id="3" name="Content Placeholder 2">
            <a:extLst>
              <a:ext uri="{FF2B5EF4-FFF2-40B4-BE49-F238E27FC236}">
                <a16:creationId xmlns:a16="http://schemas.microsoft.com/office/drawing/2014/main" id="{70BBE2B4-5DDE-4490-ADED-4A772D7B27DB}"/>
              </a:ext>
            </a:extLst>
          </p:cNvPr>
          <p:cNvSpPr>
            <a:spLocks noGrp="1"/>
          </p:cNvSpPr>
          <p:nvPr>
            <p:ph idx="1"/>
          </p:nvPr>
        </p:nvSpPr>
        <p:spPr/>
        <p:txBody>
          <a:bodyPr/>
          <a:lstStyle/>
          <a:p>
            <a:r>
              <a:rPr lang="en-US" sz="3600" dirty="0"/>
              <a:t>Do you have what it takes to gather resources and take a project from start to finish? </a:t>
            </a:r>
          </a:p>
          <a:p>
            <a:r>
              <a:rPr lang="en-US" sz="3600" dirty="0"/>
              <a:t>Showing that you have initiative will go far</a:t>
            </a:r>
          </a:p>
          <a:p>
            <a:endParaRPr lang="en-US" dirty="0"/>
          </a:p>
        </p:txBody>
      </p:sp>
      <p:pic>
        <p:nvPicPr>
          <p:cNvPr id="4" name="Audio 3">
            <a:hlinkClick r:id="" action="ppaction://media"/>
            <a:extLst>
              <a:ext uri="{FF2B5EF4-FFF2-40B4-BE49-F238E27FC236}">
                <a16:creationId xmlns:a16="http://schemas.microsoft.com/office/drawing/2014/main" id="{EF935B6C-0DCA-4F01-BED1-9F76B5AC8C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5718953"/>
      </p:ext>
    </p:extLst>
  </p:cSld>
  <p:clrMapOvr>
    <a:masterClrMapping/>
  </p:clrMapOvr>
  <mc:AlternateContent xmlns:mc="http://schemas.openxmlformats.org/markup-compatibility/2006">
    <mc:Choice xmlns:p14="http://schemas.microsoft.com/office/powerpoint/2010/main" Requires="p14">
      <p:transition spd="slow" p14:dur="2000" advTm="19514"/>
    </mc:Choice>
    <mc:Fallback>
      <p:transition spd="slow" advTm="1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2F21C-2FC9-4F09-850A-EF4030408F5A}"/>
              </a:ext>
            </a:extLst>
          </p:cNvPr>
          <p:cNvSpPr>
            <a:spLocks noGrp="1"/>
          </p:cNvSpPr>
          <p:nvPr>
            <p:ph type="title"/>
          </p:nvPr>
        </p:nvSpPr>
        <p:spPr/>
        <p:txBody>
          <a:bodyPr/>
          <a:lstStyle/>
          <a:p>
            <a:r>
              <a:rPr lang="en-US"/>
              <a:t>Personal Development Goals</a:t>
            </a:r>
            <a:endParaRPr lang="en-US" dirty="0"/>
          </a:p>
        </p:txBody>
      </p:sp>
      <p:sp>
        <p:nvSpPr>
          <p:cNvPr id="3" name="Content Placeholder 2">
            <a:extLst>
              <a:ext uri="{FF2B5EF4-FFF2-40B4-BE49-F238E27FC236}">
                <a16:creationId xmlns:a16="http://schemas.microsoft.com/office/drawing/2014/main" id="{6885421D-E37B-4EA4-9FAB-A246CE5300CA}"/>
              </a:ext>
            </a:extLst>
          </p:cNvPr>
          <p:cNvSpPr>
            <a:spLocks noGrp="1"/>
          </p:cNvSpPr>
          <p:nvPr>
            <p:ph idx="1"/>
          </p:nvPr>
        </p:nvSpPr>
        <p:spPr/>
        <p:txBody>
          <a:bodyPr>
            <a:normAutofit/>
          </a:bodyPr>
          <a:lstStyle/>
          <a:p>
            <a:r>
              <a:rPr lang="en-US" sz="3600" dirty="0"/>
              <a:t>Think back on some of the areas we have discussed today</a:t>
            </a:r>
          </a:p>
          <a:p>
            <a:r>
              <a:rPr lang="en-US" sz="3600" dirty="0"/>
              <a:t>What areas would you like to work on strengthening in the coming weeks?</a:t>
            </a:r>
          </a:p>
          <a:p>
            <a:r>
              <a:rPr lang="en-US" sz="3600" dirty="0"/>
              <a:t>Write these goals down somewhere and hold yourself accountable to check on progress</a:t>
            </a:r>
          </a:p>
        </p:txBody>
      </p:sp>
      <p:pic>
        <p:nvPicPr>
          <p:cNvPr id="4" name="Audio 3">
            <a:hlinkClick r:id="" action="ppaction://media"/>
            <a:extLst>
              <a:ext uri="{FF2B5EF4-FFF2-40B4-BE49-F238E27FC236}">
                <a16:creationId xmlns:a16="http://schemas.microsoft.com/office/drawing/2014/main" id="{90799C1F-85FB-4D9A-A8A6-53D14269A3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7570461"/>
      </p:ext>
    </p:extLst>
  </p:cSld>
  <p:clrMapOvr>
    <a:masterClrMapping/>
  </p:clrMapOvr>
  <mc:AlternateContent xmlns:mc="http://schemas.openxmlformats.org/markup-compatibility/2006">
    <mc:Choice xmlns:p14="http://schemas.microsoft.com/office/powerpoint/2010/main" Requires="p14">
      <p:transition spd="slow" p14:dur="2000" advTm="48655"/>
    </mc:Choice>
    <mc:Fallback>
      <p:transition spd="slow" advTm="4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2F21C-2FC9-4F09-850A-EF4030408F5A}"/>
              </a:ext>
            </a:extLst>
          </p:cNvPr>
          <p:cNvSpPr>
            <a:spLocks noGrp="1"/>
          </p:cNvSpPr>
          <p:nvPr>
            <p:ph type="title"/>
          </p:nvPr>
        </p:nvSpPr>
        <p:spPr/>
        <p:txBody>
          <a:bodyPr>
            <a:normAutofit fontScale="90000"/>
          </a:bodyPr>
          <a:lstStyle/>
          <a:p>
            <a:r>
              <a:rPr lang="en-US"/>
              <a:t>Personal Development Challenge</a:t>
            </a:r>
            <a:endParaRPr lang="en-US" dirty="0"/>
          </a:p>
        </p:txBody>
      </p:sp>
      <p:sp>
        <p:nvSpPr>
          <p:cNvPr id="3" name="Content Placeholder 2">
            <a:extLst>
              <a:ext uri="{FF2B5EF4-FFF2-40B4-BE49-F238E27FC236}">
                <a16:creationId xmlns:a16="http://schemas.microsoft.com/office/drawing/2014/main" id="{6885421D-E37B-4EA4-9FAB-A246CE5300CA}"/>
              </a:ext>
            </a:extLst>
          </p:cNvPr>
          <p:cNvSpPr>
            <a:spLocks noGrp="1"/>
          </p:cNvSpPr>
          <p:nvPr>
            <p:ph idx="1"/>
          </p:nvPr>
        </p:nvSpPr>
        <p:spPr/>
        <p:txBody>
          <a:bodyPr>
            <a:normAutofit/>
          </a:bodyPr>
          <a:lstStyle/>
          <a:p>
            <a:r>
              <a:rPr lang="en-US" sz="3600" dirty="0"/>
              <a:t>Keep Calm</a:t>
            </a:r>
          </a:p>
          <a:p>
            <a:pPr lvl="1"/>
            <a:r>
              <a:rPr lang="en-US" sz="3600" dirty="0"/>
              <a:t>Stress reduction is something that we can all benefit from </a:t>
            </a:r>
          </a:p>
          <a:p>
            <a:pPr lvl="1"/>
            <a:r>
              <a:rPr lang="en-US" sz="3600" dirty="0"/>
              <a:t>Set aside some time on your calendar throughout the week to recharge yourself by walking, meditating, reading, listening to music, etc.</a:t>
            </a:r>
          </a:p>
        </p:txBody>
      </p:sp>
      <p:pic>
        <p:nvPicPr>
          <p:cNvPr id="4" name="Audio 3">
            <a:hlinkClick r:id="" action="ppaction://media"/>
            <a:extLst>
              <a:ext uri="{FF2B5EF4-FFF2-40B4-BE49-F238E27FC236}">
                <a16:creationId xmlns:a16="http://schemas.microsoft.com/office/drawing/2014/main" id="{1135AF87-6E80-479C-802F-F5D6C3419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8894639"/>
      </p:ext>
    </p:extLst>
  </p:cSld>
  <p:clrMapOvr>
    <a:masterClrMapping/>
  </p:clrMapOvr>
  <mc:AlternateContent xmlns:mc="http://schemas.openxmlformats.org/markup-compatibility/2006">
    <mc:Choice xmlns:p14="http://schemas.microsoft.com/office/powerpoint/2010/main" Requires="p14">
      <p:transition spd="slow" p14:dur="2000" advTm="34050"/>
    </mc:Choice>
    <mc:Fallback>
      <p:transition spd="slow" advTm="3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23C35-F145-44B3-B24E-94E51C792331}"/>
              </a:ext>
            </a:extLst>
          </p:cNvPr>
          <p:cNvSpPr>
            <a:spLocks noGrp="1"/>
          </p:cNvSpPr>
          <p:nvPr>
            <p:ph type="title"/>
          </p:nvPr>
        </p:nvSpPr>
        <p:spPr/>
        <p:txBody>
          <a:bodyPr/>
          <a:lstStyle/>
          <a:p>
            <a:r>
              <a:rPr lang="en-US"/>
              <a:t>Objectives</a:t>
            </a:r>
            <a:endParaRPr lang="en-US" dirty="0"/>
          </a:p>
        </p:txBody>
      </p:sp>
      <p:sp>
        <p:nvSpPr>
          <p:cNvPr id="3" name="Content Placeholder 2">
            <a:extLst>
              <a:ext uri="{FF2B5EF4-FFF2-40B4-BE49-F238E27FC236}">
                <a16:creationId xmlns:a16="http://schemas.microsoft.com/office/drawing/2014/main" id="{CAFC1935-1CBF-4411-8D98-C935182C70F9}"/>
              </a:ext>
            </a:extLst>
          </p:cNvPr>
          <p:cNvSpPr>
            <a:spLocks noGrp="1"/>
          </p:cNvSpPr>
          <p:nvPr>
            <p:ph idx="1"/>
          </p:nvPr>
        </p:nvSpPr>
        <p:spPr>
          <a:xfrm>
            <a:off x="2794715" y="1219200"/>
            <a:ext cx="9092485" cy="5410199"/>
          </a:xfrm>
        </p:spPr>
        <p:txBody>
          <a:bodyPr/>
          <a:lstStyle/>
          <a:p>
            <a:r>
              <a:rPr lang="en-US" sz="3600" dirty="0"/>
              <a:t>Examine personal skills that are essential for professional success</a:t>
            </a:r>
          </a:p>
          <a:p>
            <a:r>
              <a:rPr lang="en-US" sz="3600" dirty="0"/>
              <a:t>Explore ways to develop these skills</a:t>
            </a:r>
          </a:p>
          <a:p>
            <a:r>
              <a:rPr lang="en-US" sz="3600" dirty="0"/>
              <a:t>Set personal development goals</a:t>
            </a:r>
          </a:p>
          <a:p>
            <a:r>
              <a:rPr lang="en-US" sz="3600" dirty="0"/>
              <a:t>Review State of Alabama’s EAP Benefits</a:t>
            </a:r>
          </a:p>
          <a:p>
            <a:endParaRPr lang="en-US" dirty="0"/>
          </a:p>
        </p:txBody>
      </p:sp>
      <p:pic>
        <p:nvPicPr>
          <p:cNvPr id="4" name="Audio 3">
            <a:hlinkClick r:id="" action="ppaction://media"/>
            <a:extLst>
              <a:ext uri="{FF2B5EF4-FFF2-40B4-BE49-F238E27FC236}">
                <a16:creationId xmlns:a16="http://schemas.microsoft.com/office/drawing/2014/main" id="{5EB38CB6-8EC0-4680-BB61-4824A5BE11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6074360"/>
      </p:ext>
    </p:extLst>
  </p:cSld>
  <p:clrMapOvr>
    <a:masterClrMapping/>
  </p:clrMapOvr>
  <mc:AlternateContent xmlns:mc="http://schemas.openxmlformats.org/markup-compatibility/2006">
    <mc:Choice xmlns:p14="http://schemas.microsoft.com/office/powerpoint/2010/main" Requires="p14">
      <p:transition spd="slow" p14:dur="2000" advTm="18934"/>
    </mc:Choice>
    <mc:Fallback>
      <p:transition spd="slow" advTm="18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2F21C-2FC9-4F09-850A-EF4030408F5A}"/>
              </a:ext>
            </a:extLst>
          </p:cNvPr>
          <p:cNvSpPr>
            <a:spLocks noGrp="1"/>
          </p:cNvSpPr>
          <p:nvPr>
            <p:ph type="title"/>
          </p:nvPr>
        </p:nvSpPr>
        <p:spPr/>
        <p:txBody>
          <a:bodyPr>
            <a:normAutofit fontScale="90000"/>
          </a:bodyPr>
          <a:lstStyle/>
          <a:p>
            <a:r>
              <a:rPr lang="en-US"/>
              <a:t>Personal Development Challenge</a:t>
            </a:r>
            <a:endParaRPr lang="en-US" dirty="0"/>
          </a:p>
        </p:txBody>
      </p:sp>
      <p:sp>
        <p:nvSpPr>
          <p:cNvPr id="3" name="Content Placeholder 2">
            <a:extLst>
              <a:ext uri="{FF2B5EF4-FFF2-40B4-BE49-F238E27FC236}">
                <a16:creationId xmlns:a16="http://schemas.microsoft.com/office/drawing/2014/main" id="{6885421D-E37B-4EA4-9FAB-A246CE5300CA}"/>
              </a:ext>
            </a:extLst>
          </p:cNvPr>
          <p:cNvSpPr>
            <a:spLocks noGrp="1"/>
          </p:cNvSpPr>
          <p:nvPr>
            <p:ph idx="1"/>
          </p:nvPr>
        </p:nvSpPr>
        <p:spPr/>
        <p:txBody>
          <a:bodyPr>
            <a:normAutofit/>
          </a:bodyPr>
          <a:lstStyle/>
          <a:p>
            <a:r>
              <a:rPr lang="en-US" sz="3600" dirty="0"/>
              <a:t>Personal Ethics Inventory</a:t>
            </a:r>
          </a:p>
          <a:p>
            <a:pPr lvl="1"/>
            <a:r>
              <a:rPr lang="en-US" sz="3600" dirty="0"/>
              <a:t>Take some time to sit down and take a personal inventory of what you value and/or believe</a:t>
            </a:r>
          </a:p>
          <a:p>
            <a:pPr lvl="1"/>
            <a:r>
              <a:rPr lang="en-US" sz="3600" dirty="0"/>
              <a:t>This exercise allows us to see if what we value is in line with how we are living out our lives – personally and in the workplace</a:t>
            </a:r>
          </a:p>
        </p:txBody>
      </p:sp>
      <p:pic>
        <p:nvPicPr>
          <p:cNvPr id="4" name="Audio 3">
            <a:hlinkClick r:id="" action="ppaction://media"/>
            <a:extLst>
              <a:ext uri="{FF2B5EF4-FFF2-40B4-BE49-F238E27FC236}">
                <a16:creationId xmlns:a16="http://schemas.microsoft.com/office/drawing/2014/main" id="{DEB6BF4E-422F-47F5-AAC1-1A70374FD0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4507433"/>
      </p:ext>
    </p:extLst>
  </p:cSld>
  <p:clrMapOvr>
    <a:masterClrMapping/>
  </p:clrMapOvr>
  <mc:AlternateContent xmlns:mc="http://schemas.openxmlformats.org/markup-compatibility/2006">
    <mc:Choice xmlns:p14="http://schemas.microsoft.com/office/powerpoint/2010/main" Requires="p14">
      <p:transition spd="slow" p14:dur="2000" advTm="32634"/>
    </mc:Choice>
    <mc:Fallback>
      <p:transition spd="slow" advTm="32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0A30-41CB-461D-A981-87188442CE06}"/>
              </a:ext>
            </a:extLst>
          </p:cNvPr>
          <p:cNvSpPr>
            <a:spLocks noGrp="1"/>
          </p:cNvSpPr>
          <p:nvPr>
            <p:ph type="title"/>
          </p:nvPr>
        </p:nvSpPr>
        <p:spPr/>
        <p:txBody>
          <a:bodyPr/>
          <a:lstStyle/>
          <a:p>
            <a:r>
              <a:rPr lang="en-US" dirty="0"/>
              <a:t>Resources</a:t>
            </a:r>
          </a:p>
        </p:txBody>
      </p:sp>
      <p:pic>
        <p:nvPicPr>
          <p:cNvPr id="4" name="Picture 3">
            <a:extLst>
              <a:ext uri="{FF2B5EF4-FFF2-40B4-BE49-F238E27FC236}">
                <a16:creationId xmlns:a16="http://schemas.microsoft.com/office/drawing/2014/main" id="{EC650746-F1DA-48E0-82A7-CBBDDC5B6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309" y="1366838"/>
            <a:ext cx="3581400" cy="4533418"/>
          </a:xfrm>
          <a:prstGeom prst="rect">
            <a:avLst/>
          </a:prstGeom>
          <a:ln>
            <a:noFill/>
          </a:ln>
          <a:effectLst>
            <a:outerShdw blurRad="292100" dist="139700" dir="2700000" algn="tl" rotWithShape="0">
              <a:srgbClr val="333333">
                <a:alpha val="65000"/>
              </a:srgbClr>
            </a:outerShdw>
          </a:effectLst>
        </p:spPr>
      </p:pic>
      <p:pic>
        <p:nvPicPr>
          <p:cNvPr id="5" name="Picture 2" descr="The Relaxation and Stress Reduction Workbook / Edition 6">
            <a:extLst>
              <a:ext uri="{FF2B5EF4-FFF2-40B4-BE49-F238E27FC236}">
                <a16:creationId xmlns:a16="http://schemas.microsoft.com/office/drawing/2014/main" id="{4F7DFDF6-33D7-4283-A72F-707830F5D4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1132" y="1366838"/>
            <a:ext cx="3628967" cy="4533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74841D7-E253-4177-8AE1-383E1BB534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59282697"/>
      </p:ext>
    </p:extLst>
  </p:cSld>
  <p:clrMapOvr>
    <a:masterClrMapping/>
  </p:clrMapOvr>
  <mc:AlternateContent xmlns:mc="http://schemas.openxmlformats.org/markup-compatibility/2006">
    <mc:Choice xmlns:p14="http://schemas.microsoft.com/office/powerpoint/2010/main" Requires="p14">
      <p:transition spd="slow" p14:dur="2000" advTm="677"/>
    </mc:Choice>
    <mc:Fallback>
      <p:transition spd="slow" advTm="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6" name="Audio 5">
            <a:hlinkClick r:id="" action="ppaction://media"/>
            <a:extLst>
              <a:ext uri="{FF2B5EF4-FFF2-40B4-BE49-F238E27FC236}">
                <a16:creationId xmlns:a16="http://schemas.microsoft.com/office/drawing/2014/main" id="{539CA945-C235-4CB4-BBD8-900EB32521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0447191"/>
      </p:ext>
    </p:extLst>
  </p:cSld>
  <p:clrMapOvr>
    <a:masterClrMapping/>
  </p:clrMapOvr>
  <mc:AlternateContent xmlns:mc="http://schemas.openxmlformats.org/markup-compatibility/2006">
    <mc:Choice xmlns:p14="http://schemas.microsoft.com/office/powerpoint/2010/main" Requires="p14">
      <p:transition spd="slow" p14:dur="2000" advTm="5234"/>
    </mc:Choice>
    <mc:Fallback>
      <p:transition spd="slow" advTm="5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100,000+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2" name="Audio 1">
            <a:hlinkClick r:id="" action="ppaction://media"/>
            <a:extLst>
              <a:ext uri="{FF2B5EF4-FFF2-40B4-BE49-F238E27FC236}">
                <a16:creationId xmlns:a16="http://schemas.microsoft.com/office/drawing/2014/main" id="{069DF018-3B1C-48D9-B7C0-D2E6D8616F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0198928"/>
      </p:ext>
    </p:extLst>
  </p:cSld>
  <p:clrMapOvr>
    <a:masterClrMapping/>
  </p:clrMapOvr>
  <mc:AlternateContent xmlns:mc="http://schemas.openxmlformats.org/markup-compatibility/2006">
    <mc:Choice xmlns:p14="http://schemas.microsoft.com/office/powerpoint/2010/main" Requires="p14">
      <p:transition spd="slow" p14:dur="2000" advTm="1217"/>
    </mc:Choice>
    <mc:Fallback>
      <p:transition spd="slow" advTm="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 name="Audio 3">
            <a:hlinkClick r:id="" action="ppaction://media"/>
            <a:extLst>
              <a:ext uri="{FF2B5EF4-FFF2-40B4-BE49-F238E27FC236}">
                <a16:creationId xmlns:a16="http://schemas.microsoft.com/office/drawing/2014/main" id="{5232A821-0CE0-4EE4-B27E-D26543CB2AE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2127907"/>
      </p:ext>
    </p:extLst>
  </p:cSld>
  <p:clrMapOvr>
    <a:masterClrMapping/>
  </p:clrMapOvr>
  <mc:AlternateContent xmlns:mc="http://schemas.openxmlformats.org/markup-compatibility/2006">
    <mc:Choice xmlns:p14="http://schemas.microsoft.com/office/powerpoint/2010/main" Requires="p14">
      <p:transition spd="slow" p14:dur="2000" advTm="40830"/>
    </mc:Choice>
    <mc:Fallback>
      <p:transition spd="slow" advTm="4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7:30 a.m. – 5:00 p.m.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3CEAC4CB-56E3-4FC4-815B-A3C21D0529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574258"/>
      </p:ext>
    </p:extLst>
  </p:cSld>
  <p:clrMapOvr>
    <a:masterClrMapping/>
  </p:clrMapOvr>
  <mc:AlternateContent xmlns:mc="http://schemas.openxmlformats.org/markup-compatibility/2006">
    <mc:Choice xmlns:p14="http://schemas.microsoft.com/office/powerpoint/2010/main" Requires="p14">
      <p:transition spd="slow" p14:dur="2000" advTm="50652"/>
    </mc:Choice>
    <mc:Fallback>
      <p:transition spd="slow" advTm="5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a:cs typeface="Helvetica" panose="020B0604020202020204" pitchFamily="34" charset="0"/>
              </a:rPr>
              <a:t>Marie Wilbanks</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1-800-245-1150</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5AAFBD19-2B4A-41DF-A1A9-91E5CABE2C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4842820"/>
      </p:ext>
    </p:extLst>
  </p:cSld>
  <p:clrMapOvr>
    <a:masterClrMapping/>
  </p:clrMapOvr>
  <mc:AlternateContent xmlns:mc="http://schemas.openxmlformats.org/markup-compatibility/2006">
    <mc:Choice xmlns:p14="http://schemas.microsoft.com/office/powerpoint/2010/main" Requires="p14">
      <p:transition spd="slow" p14:dur="2000" advTm="14940"/>
    </mc:Choice>
    <mc:Fallback>
      <p:transition spd="slow" advTm="1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hlinkClick r:id="rId6">
                  <a:extLst>
                    <a:ext uri="{A12FA001-AC4F-418D-AE19-62706E023703}">
                      <ahyp:hlinkClr xmlns:ahyp="http://schemas.microsoft.com/office/drawing/2018/hyperlinkcolor" val="tx"/>
                    </a:ext>
                  </a:extLst>
                </a:hlinkClick>
              </a:rPr>
              <a:t>www.behavioralhealthsystems.com</a:t>
            </a:r>
            <a:endParaRPr lang="en-US" sz="2400" b="1" dirty="0">
              <a:solidFill>
                <a:schemeClr val="bg1"/>
              </a:solidFill>
              <a:latin typeface="Helvetica" panose="020B0604020202020204" pitchFamily="34" charset="0"/>
              <a:cs typeface="Helvetica" panose="020B0604020202020204" pitchFamily="34" charset="0"/>
            </a:endParaRP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2" name="Audio 1">
            <a:hlinkClick r:id="" action="ppaction://media"/>
            <a:extLst>
              <a:ext uri="{FF2B5EF4-FFF2-40B4-BE49-F238E27FC236}">
                <a16:creationId xmlns:a16="http://schemas.microsoft.com/office/drawing/2014/main" id="{A8CBE699-C7DF-4F14-B9AD-AB3F5EEE78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mc:Choice xmlns:p14="http://schemas.microsoft.com/office/powerpoint/2010/main" Requires="p14">
      <p:transition spd="slow" p14:dur="2000" advTm="107634"/>
    </mc:Choice>
    <mc:Fallback>
      <p:transition spd="slow" advTm="107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2B61A9-0376-48CF-AC49-7315E7FDAC61}"/>
              </a:ext>
            </a:extLst>
          </p:cNvPr>
          <p:cNvSpPr>
            <a:spLocks noGrp="1"/>
          </p:cNvSpPr>
          <p:nvPr>
            <p:ph type="body" sz="quarter" idx="10"/>
          </p:nvPr>
        </p:nvSpPr>
        <p:spPr>
          <a:xfrm>
            <a:off x="298451" y="368121"/>
            <a:ext cx="3170767" cy="1404255"/>
          </a:xfrm>
        </p:spPr>
        <p:txBody>
          <a:bodyPr>
            <a:noAutofit/>
          </a:bodyPr>
          <a:lstStyle/>
          <a:p>
            <a:r>
              <a:rPr lang="en-US" sz="2800" dirty="0"/>
              <a:t>PERSONAL SKILLS FOR</a:t>
            </a:r>
            <a:br>
              <a:rPr lang="en-US" sz="2800" dirty="0"/>
            </a:br>
            <a:r>
              <a:rPr lang="en-US" sz="2800" dirty="0"/>
              <a:t>PROFESSIONAL SUCCESS</a:t>
            </a:r>
          </a:p>
        </p:txBody>
      </p:sp>
      <p:sp>
        <p:nvSpPr>
          <p:cNvPr id="3" name="Text Placeholder 2">
            <a:extLst>
              <a:ext uri="{FF2B5EF4-FFF2-40B4-BE49-F238E27FC236}">
                <a16:creationId xmlns:a16="http://schemas.microsoft.com/office/drawing/2014/main" id="{2D8E03D9-7D12-4730-B5D5-1C6FD05AD2F0}"/>
              </a:ext>
            </a:extLst>
          </p:cNvPr>
          <p:cNvSpPr>
            <a:spLocks noGrp="1"/>
          </p:cNvSpPr>
          <p:nvPr>
            <p:ph type="body" sz="quarter" idx="11"/>
          </p:nvPr>
        </p:nvSpPr>
        <p:spPr>
          <a:xfrm>
            <a:off x="298451" y="3035300"/>
            <a:ext cx="3170767" cy="523220"/>
          </a:xfrm>
        </p:spPr>
        <p:txBody>
          <a:bodyPr/>
          <a:lstStyle/>
          <a:p>
            <a:r>
              <a:rPr lang="en-US" sz="2800" dirty="0"/>
              <a:t>May 2022</a:t>
            </a:r>
          </a:p>
        </p:txBody>
      </p:sp>
      <p:pic>
        <p:nvPicPr>
          <p:cNvPr id="4" name="Picture 3">
            <a:extLst>
              <a:ext uri="{FF2B5EF4-FFF2-40B4-BE49-F238E27FC236}">
                <a16:creationId xmlns:a16="http://schemas.microsoft.com/office/drawing/2014/main" id="{49278525-2BC6-40D1-8DE9-4F9275961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61" y="4460308"/>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072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1D9BD-BF16-421B-BEC7-AA8880C5BBD3}"/>
              </a:ext>
            </a:extLst>
          </p:cNvPr>
          <p:cNvSpPr>
            <a:spLocks noGrp="1"/>
          </p:cNvSpPr>
          <p:nvPr>
            <p:ph type="title"/>
          </p:nvPr>
        </p:nvSpPr>
        <p:spPr/>
        <p:txBody>
          <a:bodyPr/>
          <a:lstStyle/>
          <a:p>
            <a:r>
              <a:rPr lang="en-US"/>
              <a:t>People Skills</a:t>
            </a:r>
            <a:endParaRPr lang="en-US" dirty="0"/>
          </a:p>
        </p:txBody>
      </p:sp>
      <p:sp>
        <p:nvSpPr>
          <p:cNvPr id="3" name="Content Placeholder 2">
            <a:extLst>
              <a:ext uri="{FF2B5EF4-FFF2-40B4-BE49-F238E27FC236}">
                <a16:creationId xmlns:a16="http://schemas.microsoft.com/office/drawing/2014/main" id="{DD47745F-B65B-4D6C-B5DC-9CBCADBBE0E3}"/>
              </a:ext>
            </a:extLst>
          </p:cNvPr>
          <p:cNvSpPr>
            <a:spLocks noGrp="1"/>
          </p:cNvSpPr>
          <p:nvPr>
            <p:ph idx="1"/>
          </p:nvPr>
        </p:nvSpPr>
        <p:spPr/>
        <p:txBody>
          <a:bodyPr>
            <a:normAutofit/>
          </a:bodyPr>
          <a:lstStyle/>
          <a:p>
            <a:r>
              <a:rPr lang="en-US" sz="3600" dirty="0"/>
              <a:t>People skills are the non-technical, soft skills that one demonstrates when interacting with others</a:t>
            </a:r>
          </a:p>
          <a:p>
            <a:r>
              <a:rPr lang="en-US" sz="3600" dirty="0"/>
              <a:t>They are verbal and nonverbal</a:t>
            </a:r>
          </a:p>
          <a:p>
            <a:r>
              <a:rPr lang="en-US" sz="3600" dirty="0"/>
              <a:t>Some think of these skills as personality, empathy, likeability and charisma</a:t>
            </a:r>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A73F0DC9-907A-45DE-B5A4-525EADE4A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8358366"/>
      </p:ext>
    </p:extLst>
  </p:cSld>
  <p:clrMapOvr>
    <a:masterClrMapping/>
  </p:clrMapOvr>
  <mc:AlternateContent xmlns:mc="http://schemas.openxmlformats.org/markup-compatibility/2006">
    <mc:Choice xmlns:p14="http://schemas.microsoft.com/office/powerpoint/2010/main" Requires="p14">
      <p:transition spd="slow" p14:dur="2000" advTm="22719"/>
    </mc:Choice>
    <mc:Fallback>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55E38-8D06-44A6-8D01-292081CA5B39}"/>
              </a:ext>
            </a:extLst>
          </p:cNvPr>
          <p:cNvSpPr>
            <a:spLocks noGrp="1"/>
          </p:cNvSpPr>
          <p:nvPr>
            <p:ph type="title"/>
          </p:nvPr>
        </p:nvSpPr>
        <p:spPr/>
        <p:txBody>
          <a:bodyPr/>
          <a:lstStyle/>
          <a:p>
            <a:r>
              <a:rPr lang="en-US"/>
              <a:t>First Impressions</a:t>
            </a:r>
            <a:endParaRPr lang="en-US" dirty="0"/>
          </a:p>
        </p:txBody>
      </p:sp>
      <p:sp>
        <p:nvSpPr>
          <p:cNvPr id="3" name="Content Placeholder 2">
            <a:extLst>
              <a:ext uri="{FF2B5EF4-FFF2-40B4-BE49-F238E27FC236}">
                <a16:creationId xmlns:a16="http://schemas.microsoft.com/office/drawing/2014/main" id="{F977079C-DA5A-46F7-BE50-92A5DABB0049}"/>
              </a:ext>
            </a:extLst>
          </p:cNvPr>
          <p:cNvSpPr>
            <a:spLocks noGrp="1"/>
          </p:cNvSpPr>
          <p:nvPr>
            <p:ph idx="1"/>
          </p:nvPr>
        </p:nvSpPr>
        <p:spPr/>
        <p:txBody>
          <a:bodyPr/>
          <a:lstStyle/>
          <a:p>
            <a:r>
              <a:rPr lang="en-US" sz="3600" dirty="0"/>
              <a:t>First impressions leave a lasting mark on those we meet</a:t>
            </a:r>
          </a:p>
          <a:p>
            <a:r>
              <a:rPr lang="en-US" sz="3600" dirty="0"/>
              <a:t>What tangible or intangible characteristics lead to your first impressions?  </a:t>
            </a:r>
          </a:p>
          <a:p>
            <a:endParaRPr lang="en-US" dirty="0"/>
          </a:p>
        </p:txBody>
      </p:sp>
      <p:pic>
        <p:nvPicPr>
          <p:cNvPr id="4" name="Audio 3">
            <a:hlinkClick r:id="" action="ppaction://media"/>
            <a:extLst>
              <a:ext uri="{FF2B5EF4-FFF2-40B4-BE49-F238E27FC236}">
                <a16:creationId xmlns:a16="http://schemas.microsoft.com/office/drawing/2014/main" id="{35CE6FFC-D8CD-444C-846D-D3BF63403E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3570057"/>
      </p:ext>
    </p:extLst>
  </p:cSld>
  <p:clrMapOvr>
    <a:masterClrMapping/>
  </p:clrMapOvr>
  <mc:AlternateContent xmlns:mc="http://schemas.openxmlformats.org/markup-compatibility/2006">
    <mc:Choice xmlns:p14="http://schemas.microsoft.com/office/powerpoint/2010/main" Requires="p14">
      <p:transition spd="slow" p14:dur="2000" advTm="19328"/>
    </mc:Choice>
    <mc:Fallback>
      <p:transition spd="slow" advTm="1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11E81-B0F9-4146-9188-4E70AE25BCB4}"/>
              </a:ext>
            </a:extLst>
          </p:cNvPr>
          <p:cNvSpPr>
            <a:spLocks noGrp="1"/>
          </p:cNvSpPr>
          <p:nvPr>
            <p:ph type="title"/>
          </p:nvPr>
        </p:nvSpPr>
        <p:spPr/>
        <p:txBody>
          <a:bodyPr/>
          <a:lstStyle/>
          <a:p>
            <a:r>
              <a:rPr lang="en-US"/>
              <a:t>Professionalism</a:t>
            </a:r>
            <a:endParaRPr lang="en-US" dirty="0"/>
          </a:p>
        </p:txBody>
      </p:sp>
      <p:sp>
        <p:nvSpPr>
          <p:cNvPr id="3" name="Content Placeholder 2">
            <a:extLst>
              <a:ext uri="{FF2B5EF4-FFF2-40B4-BE49-F238E27FC236}">
                <a16:creationId xmlns:a16="http://schemas.microsoft.com/office/drawing/2014/main" id="{92861D5F-F381-40AB-9797-BD3CCA9E74A1}"/>
              </a:ext>
            </a:extLst>
          </p:cNvPr>
          <p:cNvSpPr>
            <a:spLocks noGrp="1"/>
          </p:cNvSpPr>
          <p:nvPr>
            <p:ph idx="1"/>
          </p:nvPr>
        </p:nvSpPr>
        <p:spPr/>
        <p:txBody>
          <a:bodyPr>
            <a:normAutofit fontScale="92500"/>
          </a:bodyPr>
          <a:lstStyle/>
          <a:p>
            <a:r>
              <a:rPr lang="en-US" sz="3900" dirty="0"/>
              <a:t>Dress / Image</a:t>
            </a:r>
          </a:p>
          <a:p>
            <a:r>
              <a:rPr lang="en-US" sz="3900" dirty="0"/>
              <a:t>Social Skills</a:t>
            </a:r>
          </a:p>
          <a:p>
            <a:r>
              <a:rPr lang="en-US" sz="3900" dirty="0"/>
              <a:t>Work Ethic</a:t>
            </a:r>
          </a:p>
          <a:p>
            <a:r>
              <a:rPr lang="en-US" sz="3900" dirty="0"/>
              <a:t>Quality of Work</a:t>
            </a:r>
          </a:p>
          <a:p>
            <a:r>
              <a:rPr lang="en-US" sz="3900" dirty="0"/>
              <a:t>Positive Attitude</a:t>
            </a:r>
          </a:p>
          <a:p>
            <a:r>
              <a:rPr lang="en-US" sz="3900" dirty="0"/>
              <a:t>Cooperative in Nature (Team Player)</a:t>
            </a:r>
          </a:p>
          <a:p>
            <a:r>
              <a:rPr lang="en-US" sz="3900" dirty="0"/>
              <a:t>Verbal and Nonverbal Communication </a:t>
            </a:r>
          </a:p>
          <a:p>
            <a:endParaRPr lang="en-US" dirty="0"/>
          </a:p>
        </p:txBody>
      </p:sp>
      <p:pic>
        <p:nvPicPr>
          <p:cNvPr id="4" name="Audio 3">
            <a:hlinkClick r:id="" action="ppaction://media"/>
            <a:extLst>
              <a:ext uri="{FF2B5EF4-FFF2-40B4-BE49-F238E27FC236}">
                <a16:creationId xmlns:a16="http://schemas.microsoft.com/office/drawing/2014/main" id="{35585B4C-645B-4E0A-86A6-537B1601C1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0848381"/>
      </p:ext>
    </p:extLst>
  </p:cSld>
  <p:clrMapOvr>
    <a:masterClrMapping/>
  </p:clrMapOvr>
  <mc:AlternateContent xmlns:mc="http://schemas.openxmlformats.org/markup-compatibility/2006">
    <mc:Choice xmlns:p14="http://schemas.microsoft.com/office/powerpoint/2010/main" Requires="p14">
      <p:transition spd="slow" p14:dur="2000" advTm="27734"/>
    </mc:Choice>
    <mc:Fallback>
      <p:transition spd="slow" advTm="2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4417-9D68-47A1-BC94-94CD1F56F2D6}"/>
              </a:ext>
            </a:extLst>
          </p:cNvPr>
          <p:cNvSpPr>
            <a:spLocks noGrp="1"/>
          </p:cNvSpPr>
          <p:nvPr>
            <p:ph type="title"/>
          </p:nvPr>
        </p:nvSpPr>
        <p:spPr/>
        <p:txBody>
          <a:bodyPr/>
          <a:lstStyle/>
          <a:p>
            <a:r>
              <a:rPr lang="en-US"/>
              <a:t>Professionalism</a:t>
            </a:r>
            <a:endParaRPr lang="en-US" dirty="0"/>
          </a:p>
        </p:txBody>
      </p:sp>
      <p:sp>
        <p:nvSpPr>
          <p:cNvPr id="3" name="Content Placeholder 2">
            <a:extLst>
              <a:ext uri="{FF2B5EF4-FFF2-40B4-BE49-F238E27FC236}">
                <a16:creationId xmlns:a16="http://schemas.microsoft.com/office/drawing/2014/main" id="{B7BD3AEB-9671-4417-AA66-36252F2ADA7C}"/>
              </a:ext>
            </a:extLst>
          </p:cNvPr>
          <p:cNvSpPr>
            <a:spLocks noGrp="1"/>
          </p:cNvSpPr>
          <p:nvPr>
            <p:ph idx="1"/>
          </p:nvPr>
        </p:nvSpPr>
        <p:spPr/>
        <p:txBody>
          <a:bodyPr>
            <a:normAutofit lnSpcReduction="10000"/>
          </a:bodyPr>
          <a:lstStyle/>
          <a:p>
            <a:r>
              <a:rPr lang="en-US" sz="3600" dirty="0"/>
              <a:t>Appearance</a:t>
            </a:r>
          </a:p>
          <a:p>
            <a:pPr lvl="1"/>
            <a:r>
              <a:rPr lang="en-US" sz="3600" dirty="0"/>
              <a:t>	Professional and neat</a:t>
            </a:r>
          </a:p>
          <a:p>
            <a:r>
              <a:rPr lang="en-US" sz="3600" dirty="0"/>
              <a:t>Demeanor</a:t>
            </a:r>
          </a:p>
          <a:p>
            <a:pPr lvl="1"/>
            <a:r>
              <a:rPr lang="en-US" sz="3600" dirty="0"/>
              <a:t>Polite, calm, well-spoken, confident but not arrogant </a:t>
            </a:r>
          </a:p>
          <a:p>
            <a:r>
              <a:rPr lang="en-US" sz="3600" dirty="0"/>
              <a:t>Reliability</a:t>
            </a:r>
          </a:p>
          <a:p>
            <a:pPr lvl="1"/>
            <a:r>
              <a:rPr lang="en-US" sz="3600" dirty="0"/>
              <a:t>Having follow through and responding promptly to requests</a:t>
            </a:r>
          </a:p>
          <a:p>
            <a:endParaRPr lang="en-US" dirty="0"/>
          </a:p>
        </p:txBody>
      </p:sp>
      <p:pic>
        <p:nvPicPr>
          <p:cNvPr id="4" name="Audio 3">
            <a:hlinkClick r:id="" action="ppaction://media"/>
            <a:extLst>
              <a:ext uri="{FF2B5EF4-FFF2-40B4-BE49-F238E27FC236}">
                <a16:creationId xmlns:a16="http://schemas.microsoft.com/office/drawing/2014/main" id="{B4861188-B3BE-42DD-ABC7-E8A80900C9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3735070"/>
      </p:ext>
    </p:extLst>
  </p:cSld>
  <p:clrMapOvr>
    <a:masterClrMapping/>
  </p:clrMapOvr>
  <mc:AlternateContent xmlns:mc="http://schemas.openxmlformats.org/markup-compatibility/2006">
    <mc:Choice xmlns:p14="http://schemas.microsoft.com/office/powerpoint/2010/main" Requires="p14">
      <p:transition spd="slow" p14:dur="2000" advTm="24112"/>
    </mc:Choice>
    <mc:Fallback>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A89A-C3A4-40D7-8F2B-C831FF3E954E}"/>
              </a:ext>
            </a:extLst>
          </p:cNvPr>
          <p:cNvSpPr>
            <a:spLocks noGrp="1"/>
          </p:cNvSpPr>
          <p:nvPr>
            <p:ph type="title"/>
          </p:nvPr>
        </p:nvSpPr>
        <p:spPr/>
        <p:txBody>
          <a:bodyPr/>
          <a:lstStyle/>
          <a:p>
            <a:r>
              <a:rPr lang="en-US"/>
              <a:t>Communication Skills</a:t>
            </a:r>
            <a:endParaRPr lang="en-US" dirty="0"/>
          </a:p>
        </p:txBody>
      </p:sp>
      <p:sp>
        <p:nvSpPr>
          <p:cNvPr id="3" name="Content Placeholder 2">
            <a:extLst>
              <a:ext uri="{FF2B5EF4-FFF2-40B4-BE49-F238E27FC236}">
                <a16:creationId xmlns:a16="http://schemas.microsoft.com/office/drawing/2014/main" id="{C4393B9D-CF7F-4A6C-BFC3-E435248C5EC2}"/>
              </a:ext>
            </a:extLst>
          </p:cNvPr>
          <p:cNvSpPr>
            <a:spLocks noGrp="1"/>
          </p:cNvSpPr>
          <p:nvPr>
            <p:ph idx="1"/>
          </p:nvPr>
        </p:nvSpPr>
        <p:spPr/>
        <p:txBody>
          <a:bodyPr/>
          <a:lstStyle/>
          <a:p>
            <a:r>
              <a:rPr lang="en-US" sz="3600" dirty="0"/>
              <a:t>Being able to convey your thoughts in a way that engages others and persuades them to see your point of view is a real skill </a:t>
            </a:r>
          </a:p>
          <a:p>
            <a:r>
              <a:rPr lang="en-US" sz="3600" dirty="0"/>
              <a:t>Strong written and spoken communication is essential</a:t>
            </a:r>
          </a:p>
          <a:p>
            <a:endParaRPr lang="en-US" dirty="0"/>
          </a:p>
        </p:txBody>
      </p:sp>
      <p:pic>
        <p:nvPicPr>
          <p:cNvPr id="4" name="Audio 3">
            <a:hlinkClick r:id="" action="ppaction://media"/>
            <a:extLst>
              <a:ext uri="{FF2B5EF4-FFF2-40B4-BE49-F238E27FC236}">
                <a16:creationId xmlns:a16="http://schemas.microsoft.com/office/drawing/2014/main" id="{DE74EB69-CEA0-40FF-BFE0-C6D26AFD65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3131024"/>
      </p:ext>
    </p:extLst>
  </p:cSld>
  <p:clrMapOvr>
    <a:masterClrMapping/>
  </p:clrMapOvr>
  <mc:AlternateContent xmlns:mc="http://schemas.openxmlformats.org/markup-compatibility/2006">
    <mc:Choice xmlns:p14="http://schemas.microsoft.com/office/powerpoint/2010/main" Requires="p14">
      <p:transition spd="slow" p14:dur="2000" advTm="63098"/>
    </mc:Choice>
    <mc:Fallback>
      <p:transition spd="slow" advTm="6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A89A-C3A4-40D7-8F2B-C831FF3E954E}"/>
              </a:ext>
            </a:extLst>
          </p:cNvPr>
          <p:cNvSpPr>
            <a:spLocks noGrp="1"/>
          </p:cNvSpPr>
          <p:nvPr>
            <p:ph type="title"/>
          </p:nvPr>
        </p:nvSpPr>
        <p:spPr/>
        <p:txBody>
          <a:bodyPr/>
          <a:lstStyle/>
          <a:p>
            <a:r>
              <a:rPr lang="en-US"/>
              <a:t>Communication Skills</a:t>
            </a:r>
            <a:endParaRPr lang="en-US" dirty="0"/>
          </a:p>
        </p:txBody>
      </p:sp>
      <p:sp>
        <p:nvSpPr>
          <p:cNvPr id="3" name="Content Placeholder 2">
            <a:extLst>
              <a:ext uri="{FF2B5EF4-FFF2-40B4-BE49-F238E27FC236}">
                <a16:creationId xmlns:a16="http://schemas.microsoft.com/office/drawing/2014/main" id="{C4393B9D-CF7F-4A6C-BFC3-E435248C5EC2}"/>
              </a:ext>
            </a:extLst>
          </p:cNvPr>
          <p:cNvSpPr>
            <a:spLocks noGrp="1"/>
          </p:cNvSpPr>
          <p:nvPr>
            <p:ph idx="1"/>
          </p:nvPr>
        </p:nvSpPr>
        <p:spPr/>
        <p:txBody>
          <a:bodyPr>
            <a:normAutofit/>
          </a:bodyPr>
          <a:lstStyle/>
          <a:p>
            <a:r>
              <a:rPr lang="en-US" sz="3600" dirty="0"/>
              <a:t>Good communication starts with being a good listener</a:t>
            </a:r>
          </a:p>
          <a:p>
            <a:r>
              <a:rPr lang="en-US" sz="3600" dirty="0"/>
              <a:t>Demonstrate attention and focus on the person speaking</a:t>
            </a:r>
          </a:p>
          <a:p>
            <a:r>
              <a:rPr lang="en-US" sz="3600" dirty="0"/>
              <a:t>Take notes, if needed </a:t>
            </a:r>
          </a:p>
          <a:p>
            <a:r>
              <a:rPr lang="en-US" sz="3600" dirty="0"/>
              <a:t>Maintain eye contact</a:t>
            </a:r>
          </a:p>
          <a:p>
            <a:r>
              <a:rPr lang="en-US" sz="3600" dirty="0"/>
              <a:t>Don’t let technology distract you</a:t>
            </a:r>
          </a:p>
          <a:p>
            <a:endParaRPr lang="en-US" dirty="0"/>
          </a:p>
        </p:txBody>
      </p:sp>
      <p:pic>
        <p:nvPicPr>
          <p:cNvPr id="4" name="Audio 3">
            <a:hlinkClick r:id="" action="ppaction://media"/>
            <a:extLst>
              <a:ext uri="{FF2B5EF4-FFF2-40B4-BE49-F238E27FC236}">
                <a16:creationId xmlns:a16="http://schemas.microsoft.com/office/drawing/2014/main" id="{7B54AD97-6647-451C-A05C-33DBE64856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3205038"/>
      </p:ext>
    </p:extLst>
  </p:cSld>
  <p:clrMapOvr>
    <a:masterClrMapping/>
  </p:clrMapOvr>
  <mc:AlternateContent xmlns:mc="http://schemas.openxmlformats.org/markup-compatibility/2006">
    <mc:Choice xmlns:p14="http://schemas.microsoft.com/office/powerpoint/2010/main" Requires="p14">
      <p:transition spd="slow" p14:dur="2000" advTm="73709"/>
    </mc:Choice>
    <mc:Fallback>
      <p:transition spd="slow" advTm="73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F0C8CF92-A4C6-4848-928F-4BFFCA2677CC}" vid="{BF3727C0-D26E-4093-8DFC-F4D08E6F5A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BHS 2018 Theme</Template>
  <TotalTime>11736</TotalTime>
  <Words>3964</Words>
  <Application>Microsoft Office PowerPoint</Application>
  <PresentationFormat>Widescreen</PresentationFormat>
  <Paragraphs>373</Paragraphs>
  <Slides>38</Slides>
  <Notes>38</Notes>
  <HiddenSlides>0</HiddenSlides>
  <MMClips>37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Helvetica</vt:lpstr>
      <vt:lpstr>Wingdings 3</vt:lpstr>
      <vt:lpstr>BHS 2018 Theme</vt:lpstr>
      <vt:lpstr>PowerPoint Presentation</vt:lpstr>
      <vt:lpstr>State Employee Assistance Program</vt:lpstr>
      <vt:lpstr>Objectives</vt:lpstr>
      <vt:lpstr>People Skills</vt:lpstr>
      <vt:lpstr>First Impressions</vt:lpstr>
      <vt:lpstr>Professionalism</vt:lpstr>
      <vt:lpstr>Professionalism</vt:lpstr>
      <vt:lpstr>Communication Skills</vt:lpstr>
      <vt:lpstr>Communication Skills</vt:lpstr>
      <vt:lpstr>Communication Skills</vt:lpstr>
      <vt:lpstr>Communication Skills</vt:lpstr>
      <vt:lpstr>Email Etiquette</vt:lpstr>
      <vt:lpstr>Keeping Calm</vt:lpstr>
      <vt:lpstr>Interpersonal Skills</vt:lpstr>
      <vt:lpstr>Keep Debate Civil</vt:lpstr>
      <vt:lpstr>Personal Ethics Informs Professional Ethics</vt:lpstr>
      <vt:lpstr>Personal Ethics</vt:lpstr>
      <vt:lpstr>Personal Ethics</vt:lpstr>
      <vt:lpstr>Show Empathy</vt:lpstr>
      <vt:lpstr>Show Kindness</vt:lpstr>
      <vt:lpstr>Be Flexible</vt:lpstr>
      <vt:lpstr>Good Manners &amp; Etiquette</vt:lpstr>
      <vt:lpstr>Technology Etiquette</vt:lpstr>
      <vt:lpstr>Technology Etiquette</vt:lpstr>
      <vt:lpstr>Demonstrate Trustworthiness</vt:lpstr>
      <vt:lpstr>Have a Positive Attitude</vt:lpstr>
      <vt:lpstr>Be a Self-Starter</vt:lpstr>
      <vt:lpstr>Personal Development Goals</vt:lpstr>
      <vt:lpstr>Personal Development Challenge</vt:lpstr>
      <vt:lpstr>Personal Development Challenge</vt:lpstr>
      <vt:lpstr>Resources</vt:lpstr>
      <vt:lpstr>Review of Your BHS Benefits</vt:lpstr>
      <vt:lpstr>About BHS: At a Glance</vt:lpstr>
      <vt:lpstr>State of Alabama: EAP Benefits</vt:lpstr>
      <vt:lpstr>Accessing the EAP</vt:lpstr>
      <vt:lpstr>Accessing the EAP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Debra Nickolson</cp:lastModifiedBy>
  <cp:revision>50</cp:revision>
  <cp:lastPrinted>2018-02-22T14:08:44Z</cp:lastPrinted>
  <dcterms:created xsi:type="dcterms:W3CDTF">2018-02-14T14:55:14Z</dcterms:created>
  <dcterms:modified xsi:type="dcterms:W3CDTF">2022-05-09T19:35:37Z</dcterms:modified>
</cp:coreProperties>
</file>